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256" r:id="rId2"/>
    <p:sldId id="262" r:id="rId3"/>
    <p:sldId id="1720" r:id="rId4"/>
    <p:sldId id="1740" r:id="rId5"/>
    <p:sldId id="1741" r:id="rId6"/>
    <p:sldId id="1742" r:id="rId7"/>
    <p:sldId id="1743" r:id="rId8"/>
    <p:sldId id="1744" r:id="rId9"/>
    <p:sldId id="1721" r:id="rId10"/>
    <p:sldId id="1773" r:id="rId11"/>
    <p:sldId id="1774" r:id="rId12"/>
    <p:sldId id="1776" r:id="rId13"/>
    <p:sldId id="1775" r:id="rId14"/>
    <p:sldId id="1777" r:id="rId15"/>
    <p:sldId id="1780" r:id="rId16"/>
    <p:sldId id="1781" r:id="rId17"/>
    <p:sldId id="1719" r:id="rId18"/>
    <p:sldId id="1782" r:id="rId19"/>
    <p:sldId id="1778" r:id="rId20"/>
    <p:sldId id="1783" r:id="rId21"/>
    <p:sldId id="1787" r:id="rId22"/>
    <p:sldId id="1788" r:id="rId23"/>
    <p:sldId id="1789" r:id="rId24"/>
    <p:sldId id="1784" r:id="rId25"/>
    <p:sldId id="1785" r:id="rId26"/>
    <p:sldId id="1790" r:id="rId27"/>
    <p:sldId id="1786" r:id="rId28"/>
    <p:sldId id="1791" r:id="rId29"/>
    <p:sldId id="1779" r:id="rId30"/>
    <p:sldId id="1793" r:id="rId31"/>
    <p:sldId id="1794" r:id="rId32"/>
    <p:sldId id="1792" r:id="rId33"/>
    <p:sldId id="1796" r:id="rId34"/>
    <p:sldId id="1795" r:id="rId35"/>
    <p:sldId id="1801" r:id="rId36"/>
    <p:sldId id="1803" r:id="rId37"/>
    <p:sldId id="1805" r:id="rId38"/>
    <p:sldId id="1804" r:id="rId39"/>
    <p:sldId id="1797" r:id="rId40"/>
    <p:sldId id="1802" r:id="rId41"/>
    <p:sldId id="1799" r:id="rId42"/>
    <p:sldId id="1729" r:id="rId43"/>
    <p:sldId id="1756" r:id="rId44"/>
    <p:sldId id="1759" r:id="rId45"/>
    <p:sldId id="1760" r:id="rId46"/>
    <p:sldId id="1761" r:id="rId47"/>
    <p:sldId id="1762" r:id="rId48"/>
    <p:sldId id="1757" r:id="rId49"/>
    <p:sldId id="1758" r:id="rId50"/>
    <p:sldId id="1764" r:id="rId51"/>
    <p:sldId id="1765" r:id="rId52"/>
    <p:sldId id="1766" r:id="rId53"/>
    <p:sldId id="1767" r:id="rId54"/>
    <p:sldId id="1768" r:id="rId55"/>
    <p:sldId id="1769" r:id="rId56"/>
    <p:sldId id="1770" r:id="rId57"/>
    <p:sldId id="261"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3CD"/>
    <a:srgbClr val="66B5C9"/>
    <a:srgbClr val="FF4300"/>
    <a:srgbClr val="EDB159"/>
    <a:srgbClr val="235787"/>
    <a:srgbClr val="26A9E0"/>
    <a:srgbClr val="2A9CA2"/>
    <a:srgbClr val="258A8F"/>
    <a:srgbClr val="E71D3A"/>
    <a:srgbClr val="18B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0310" autoAdjust="0"/>
  </p:normalViewPr>
  <p:slideViewPr>
    <p:cSldViewPr snapToGrid="0">
      <p:cViewPr varScale="1">
        <p:scale>
          <a:sx n="88" d="100"/>
          <a:sy n="88" d="100"/>
        </p:scale>
        <p:origin x="376" y="184"/>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2018/11/25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云计算可以让不同的用户通过互联网使用在云端的应用、数据或者各种资源，通过自助的方式去获取需要的</a:t>
            </a:r>
            <a:r>
              <a:rPr lang="en"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资源</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454372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Amazon EC2</a:t>
            </a:r>
            <a:r>
              <a:rPr lang="zh-CN" altLang="en-US" sz="1200" b="0" i="0" kern="1200">
                <a:solidFill>
                  <a:schemeClr val="tx1"/>
                </a:solidFill>
                <a:effectLst/>
                <a:latin typeface="+mn-lt"/>
                <a:ea typeface="+mn-ea"/>
                <a:cs typeface="+mn-cs"/>
              </a:rPr>
              <a:t>是一个</a:t>
            </a:r>
            <a:r>
              <a:rPr lang="en" altLang="zh-CN" sz="1200" b="0" i="0" kern="1200" dirty="0">
                <a:solidFill>
                  <a:schemeClr val="tx1"/>
                </a:solidFill>
                <a:effectLst/>
                <a:latin typeface="+mn-lt"/>
                <a:ea typeface="+mn-ea"/>
                <a:cs typeface="+mn-cs"/>
              </a:rPr>
              <a:t>IaaS</a:t>
            </a:r>
            <a:r>
              <a:rPr lang="zh-CN" altLang="en-US" sz="1200" b="0" i="0" kern="1200">
                <a:solidFill>
                  <a:schemeClr val="tx1"/>
                </a:solidFill>
                <a:effectLst/>
                <a:latin typeface="+mn-lt"/>
                <a:ea typeface="+mn-ea"/>
                <a:cs typeface="+mn-cs"/>
              </a:rPr>
              <a:t>云服务，主要提供弹性的计算资源，提供多种类型的虚拟机。</a:t>
            </a:r>
            <a:endParaRPr kumimoji="1"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950324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AMI</a:t>
            </a:r>
            <a:r>
              <a:rPr kumimoji="1" lang="zh-CN" altLang="en-US" dirty="0"/>
              <a:t>是一种区域性资源，可以跨区域复制</a:t>
            </a:r>
            <a:r>
              <a:rPr kumimoji="1" lang="en-US" altLang="zh-CN" dirty="0"/>
              <a:t>AMI</a:t>
            </a:r>
            <a:r>
              <a:rPr kumimoji="1" lang="zh-CN" altLang="en-US" dirty="0"/>
              <a:t>，保证全球部署一致性；（</a:t>
            </a:r>
            <a:r>
              <a:rPr lang="zh-CN" altLang="en-US" sz="1200" b="0" i="0" kern="1200" dirty="0">
                <a:solidFill>
                  <a:schemeClr val="tx1"/>
                </a:solidFill>
                <a:effectLst/>
                <a:latin typeface="+mn-lt"/>
                <a:ea typeface="+mn-ea"/>
                <a:cs typeface="+mn-cs"/>
              </a:rPr>
              <a:t>如果想跨区域部署，或者在别的可用区部署相同的实例，可以先根据实例创建一个</a:t>
            </a:r>
            <a:r>
              <a:rPr lang="en" altLang="zh-CN" sz="1200" b="0" i="0" kern="1200" dirty="0">
                <a:solidFill>
                  <a:schemeClr val="tx1"/>
                </a:solidFill>
                <a:effectLst/>
                <a:latin typeface="+mn-lt"/>
                <a:ea typeface="+mn-ea"/>
                <a:cs typeface="+mn-cs"/>
              </a:rPr>
              <a:t>AMI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然后跨区域复制</a:t>
            </a:r>
            <a:r>
              <a:rPr lang="en" altLang="zh-CN" sz="1200" b="0" i="0" kern="1200" dirty="0">
                <a:solidFill>
                  <a:schemeClr val="tx1"/>
                </a:solidFill>
                <a:effectLst/>
                <a:latin typeface="+mn-lt"/>
                <a:ea typeface="+mn-ea"/>
                <a:cs typeface="+mn-cs"/>
              </a:rPr>
              <a:t>AMI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以保证全球部署的</a:t>
            </a:r>
            <a:r>
              <a:rPr lang="en" altLang="zh-CN" sz="1200" b="0" i="0" kern="1200" dirty="0">
                <a:solidFill>
                  <a:schemeClr val="tx1"/>
                </a:solidFill>
                <a:effectLst/>
                <a:latin typeface="+mn-lt"/>
                <a:ea typeface="+mn-ea"/>
                <a:cs typeface="+mn-cs"/>
              </a:rPr>
              <a:t>EC2</a:t>
            </a:r>
            <a:r>
              <a:rPr lang="zh-CN" altLang="en-US" sz="1200" b="0" i="0" kern="1200" dirty="0">
                <a:solidFill>
                  <a:schemeClr val="tx1"/>
                </a:solidFill>
                <a:effectLst/>
                <a:latin typeface="+mn-lt"/>
                <a:ea typeface="+mn-ea"/>
                <a:cs typeface="+mn-cs"/>
              </a:rPr>
              <a:t>一致性。</a:t>
            </a:r>
            <a:r>
              <a:rPr kumimoji="1" lang="zh-CN" altLang="en-US" dirty="0"/>
              <a:t>）</a:t>
            </a:r>
            <a:endParaRPr kumimoji="1" lang="en-US" altLang="zh-CN" dirty="0"/>
          </a:p>
          <a:p>
            <a:r>
              <a:rPr kumimoji="1" lang="zh-CN" altLang="en-US" dirty="0"/>
              <a:t>可以指定访问权限：公有、私有或者指定</a:t>
            </a:r>
            <a:r>
              <a:rPr kumimoji="1" lang="en-US" altLang="zh-CN" dirty="0"/>
              <a:t>AWS</a:t>
            </a:r>
            <a:r>
              <a:rPr kumimoji="1" lang="zh-CN" altLang="en-US" dirty="0"/>
              <a:t>账户；</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85908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实例存储卷上的数据在实例终止时或是失败时会被删除；（定期备份）</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EBS</a:t>
            </a:r>
            <a:r>
              <a:rPr lang="zh-CN" altLang="en-US" sz="1200" b="0" i="0" kern="1200" dirty="0">
                <a:solidFill>
                  <a:schemeClr val="tx1"/>
                </a:solidFill>
                <a:effectLst/>
                <a:latin typeface="+mn-lt"/>
                <a:ea typeface="+mn-ea"/>
                <a:cs typeface="+mn-cs"/>
              </a:rPr>
              <a:t>作为实例的根存储卷，因为它们启动速度更快，而且</a:t>
            </a:r>
            <a:r>
              <a:rPr lang="en" altLang="zh-CN" sz="1200" b="0" i="0" kern="1200" dirty="0">
                <a:solidFill>
                  <a:schemeClr val="tx1"/>
                </a:solidFill>
                <a:effectLst/>
                <a:latin typeface="+mn-lt"/>
                <a:ea typeface="+mn-ea"/>
                <a:cs typeface="+mn-cs"/>
              </a:rPr>
              <a:t>EBS</a:t>
            </a:r>
            <a:r>
              <a:rPr lang="zh-CN" altLang="en-US" sz="1200" b="0" i="0" kern="1200" dirty="0">
                <a:solidFill>
                  <a:schemeClr val="tx1"/>
                </a:solidFill>
                <a:effectLst/>
                <a:latin typeface="+mn-lt"/>
                <a:ea typeface="+mn-ea"/>
                <a:cs typeface="+mn-cs"/>
              </a:rPr>
              <a:t>提供更好的性能和更大的容量，更易于升级实例类型。</a:t>
            </a:r>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973228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73338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运算能力、</a:t>
            </a:r>
            <a:r>
              <a:rPr kumimoji="1" lang="en-US" altLang="zh-CN" dirty="0"/>
              <a:t>IO</a:t>
            </a:r>
          </a:p>
          <a:p>
            <a:r>
              <a:rPr kumimoji="1" lang="zh-CN" altLang="en-US" dirty="0"/>
              <a:t>存储方式</a:t>
            </a:r>
            <a:endParaRPr kumimoji="1" lang="en-US" altLang="zh-CN" dirty="0"/>
          </a:p>
          <a:p>
            <a:r>
              <a:rPr kumimoji="1" lang="zh-CN" altLang="en-US" dirty="0"/>
              <a:t>网络性能</a:t>
            </a:r>
            <a:endParaRPr kumimoji="1" lang="en-US" altLang="zh-CN" dirty="0"/>
          </a:p>
          <a:p>
            <a:r>
              <a:rPr kumimoji="1" lang="zh-CN" altLang="en-US" dirty="0"/>
              <a:t>内存</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632860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VPC</a:t>
            </a:r>
            <a:r>
              <a:rPr kumimoji="1" lang="zh-CN" altLang="en-US" dirty="0"/>
              <a:t>：</a:t>
            </a:r>
            <a:endParaRPr kumimoji="1" lang="en-US" altLang="zh-CN" dirty="0"/>
          </a:p>
          <a:p>
            <a:r>
              <a:rPr kumimoji="1" lang="zh-CN" altLang="en-US" dirty="0"/>
              <a:t>置放群组：</a:t>
            </a:r>
            <a:r>
              <a:rPr kumimoji="1" lang="en-US" altLang="zh-CN" dirty="0" err="1"/>
              <a:t>AutoScaling</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1744557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30625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4074218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65050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5380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客户端将任务交给云端，云端计算完毕后把结果返回给客户端</a:t>
            </a:r>
            <a:endParaRPr lang="en-US" altLang="zh-CN" sz="1200" b="0" i="0" u="none" strike="noStrike" kern="1200" dirty="0">
              <a:solidFill>
                <a:schemeClr val="tx1"/>
              </a:solidFill>
              <a:effectLst/>
              <a:latin typeface="+mn-lt"/>
              <a:ea typeface="+mn-ea"/>
              <a:cs typeface="+mn-cs"/>
            </a:endParaRPr>
          </a:p>
          <a:p>
            <a:r>
              <a:rPr kumimoji="1" lang="zh-CN" altLang="en-US" dirty="0"/>
              <a:t>云计算的</a:t>
            </a:r>
            <a:r>
              <a:rPr lang="zh-CN" altLang="en-US" sz="1200" b="1" i="0" kern="1200" dirty="0">
                <a:solidFill>
                  <a:schemeClr val="tx1"/>
                </a:solidFill>
                <a:effectLst/>
                <a:latin typeface="+mn-lt"/>
                <a:ea typeface="+mn-ea"/>
                <a:cs typeface="+mn-cs"/>
              </a:rPr>
              <a:t>大规模、分布式、高可用性和扩展性的特点</a:t>
            </a:r>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让企业 节省费用，节省资源使得开发部署服务更加轻量化</a:t>
            </a:r>
            <a:br>
              <a:rPr lang="zh-CN" altLang="en-US" dirty="0"/>
            </a:br>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350012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21985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385202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289905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052983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如果丢失私有密钥的实例根设备是</a:t>
            </a:r>
            <a:r>
              <a:rPr lang="en" altLang="zh-CN" sz="1200" b="0" i="0" kern="1200" dirty="0">
                <a:solidFill>
                  <a:schemeClr val="tx1"/>
                </a:solidFill>
                <a:effectLst/>
                <a:latin typeface="+mn-lt"/>
                <a:ea typeface="+mn-ea"/>
                <a:cs typeface="+mn-cs"/>
              </a:rPr>
              <a:t>EBS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可以使用两种方法连接实例。一使用其他实例修改根卷</a:t>
            </a:r>
            <a:r>
              <a:rPr lang="en" altLang="zh-CN" sz="1200" b="0" i="0" kern="1200" dirty="0">
                <a:solidFill>
                  <a:schemeClr val="tx1"/>
                </a:solidFill>
                <a:effectLst/>
                <a:latin typeface="+mn-lt"/>
                <a:ea typeface="+mn-ea"/>
                <a:cs typeface="+mn-cs"/>
              </a:rPr>
              <a:t>EBS</a:t>
            </a:r>
            <a:r>
              <a:rPr lang="zh-CN" altLang="en-US" sz="1200" b="0" i="0" kern="1200" dirty="0">
                <a:solidFill>
                  <a:schemeClr val="tx1"/>
                </a:solidFill>
                <a:effectLst/>
                <a:latin typeface="+mn-lt"/>
                <a:ea typeface="+mn-ea"/>
                <a:cs typeface="+mn-cs"/>
              </a:rPr>
              <a:t>上</a:t>
            </a:r>
            <a:r>
              <a:rPr lang="en" altLang="zh-CN" sz="1200" b="0" i="0" kern="1200" dirty="0" err="1">
                <a:solidFill>
                  <a:schemeClr val="tx1"/>
                </a:solidFill>
                <a:effectLst/>
                <a:latin typeface="+mn-lt"/>
                <a:ea typeface="+mn-ea"/>
                <a:cs typeface="+mn-cs"/>
              </a:rPr>
              <a:t>authorized_keys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文件，另外一种则可以根据丢失密钥对的实例制作</a:t>
            </a:r>
            <a:r>
              <a:rPr lang="en" altLang="zh-CN" sz="1200" b="0" i="0" kern="1200" dirty="0">
                <a:solidFill>
                  <a:schemeClr val="tx1"/>
                </a:solidFill>
                <a:effectLst/>
                <a:latin typeface="+mn-lt"/>
                <a:ea typeface="+mn-ea"/>
                <a:cs typeface="+mn-cs"/>
              </a:rPr>
              <a:t>AMI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a:t>
            </a:r>
            <a:r>
              <a:rPr lang="en" altLang="zh-CN" sz="1200" b="0" i="0" kern="1200" dirty="0">
                <a:solidFill>
                  <a:schemeClr val="tx1"/>
                </a:solidFill>
                <a:effectLst/>
                <a:latin typeface="+mn-lt"/>
                <a:ea typeface="+mn-ea"/>
                <a:cs typeface="+mn-cs"/>
              </a:rPr>
              <a:t>AMI</a:t>
            </a:r>
            <a:r>
              <a:rPr lang="zh-CN" altLang="en-US" sz="1200" b="0" i="0" kern="1200" dirty="0">
                <a:solidFill>
                  <a:schemeClr val="tx1"/>
                </a:solidFill>
                <a:effectLst/>
                <a:latin typeface="+mn-lt"/>
                <a:ea typeface="+mn-ea"/>
                <a:cs typeface="+mn-cs"/>
              </a:rPr>
              <a:t>启动一个实例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14870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294490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4229351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实例启动</a:t>
            </a:r>
          </a:p>
          <a:p>
            <a:r>
              <a:rPr lang="zh-CN" altLang="en-US" dirty="0"/>
              <a:t>当您启动实例时，实例进入 </a:t>
            </a:r>
            <a:r>
              <a:rPr lang="en" altLang="zh-CN" dirty="0"/>
              <a:t>pending </a:t>
            </a:r>
            <a:r>
              <a:rPr lang="zh-CN" altLang="en-US" dirty="0"/>
              <a:t>状态。启动时指定的实例类型将决定您的实例的主机硬件。我们使用您在启动时指定的 </a:t>
            </a:r>
            <a:r>
              <a:rPr lang="en" altLang="zh-CN" dirty="0"/>
              <a:t>Amazon </a:t>
            </a:r>
            <a:r>
              <a:rPr lang="zh-CN" altLang="en-US" dirty="0"/>
              <a:t>系统映像 </a:t>
            </a:r>
            <a:r>
              <a:rPr lang="en-US" altLang="zh-CN" dirty="0"/>
              <a:t>(</a:t>
            </a:r>
            <a:r>
              <a:rPr lang="en" altLang="zh-CN" dirty="0"/>
              <a:t>AMI) </a:t>
            </a:r>
            <a:r>
              <a:rPr lang="zh-CN" altLang="en-US" dirty="0"/>
              <a:t>来启动实例。当实例准备就绪后，其进入 </a:t>
            </a:r>
            <a:r>
              <a:rPr lang="en" altLang="zh-CN" dirty="0"/>
              <a:t>running </a:t>
            </a:r>
            <a:r>
              <a:rPr lang="zh-CN" altLang="en-US" dirty="0"/>
              <a:t>状态。您可以连接到正在运行的实例，然后像使用您面前的计算机一样来使用它。 </a:t>
            </a:r>
          </a:p>
          <a:p>
            <a:r>
              <a:rPr lang="zh-CN" altLang="en-US" dirty="0"/>
              <a:t>只要您的实例转换为 </a:t>
            </a:r>
            <a:r>
              <a:rPr lang="en" altLang="zh-CN" dirty="0"/>
              <a:t>running </a:t>
            </a:r>
            <a:r>
              <a:rPr lang="zh-CN" altLang="en-US" dirty="0"/>
              <a:t>状态，您就需要为实例运行的每个秒，至少一分钟付费；即使实例处于闲置状态并且您并未连接到实例也是如此。 </a:t>
            </a:r>
          </a:p>
          <a:p>
            <a:r>
              <a:rPr lang="zh-CN" altLang="en-US" b="1" dirty="0"/>
              <a:t>实例停止和启动 </a:t>
            </a:r>
            <a:r>
              <a:rPr lang="en-US" altLang="zh-CN" b="1" dirty="0"/>
              <a:t>(</a:t>
            </a:r>
            <a:r>
              <a:rPr lang="zh-CN" altLang="en-US" b="1" dirty="0"/>
              <a:t>仅限 </a:t>
            </a:r>
            <a:r>
              <a:rPr lang="en" altLang="zh-CN" b="1" dirty="0"/>
              <a:t>Amazon EBS </a:t>
            </a:r>
            <a:r>
              <a:rPr lang="zh-CN" altLang="en-US" b="1" dirty="0"/>
              <a:t>支持的实例</a:t>
            </a:r>
            <a:r>
              <a:rPr lang="en-US" altLang="zh-CN" b="1" dirty="0"/>
              <a:t>)</a:t>
            </a:r>
          </a:p>
          <a:p>
            <a:r>
              <a:rPr lang="zh-CN" altLang="en-US" dirty="0"/>
              <a:t>如果您的实例无法通过状态检查或未按预期运行应用程序，并且实例的根卷为 </a:t>
            </a:r>
            <a:r>
              <a:rPr lang="en" altLang="zh-CN" dirty="0"/>
              <a:t>Amazon EBS </a:t>
            </a:r>
            <a:r>
              <a:rPr lang="zh-CN" altLang="en-US" dirty="0"/>
              <a:t>卷，则您可以先停止该实例再启动，以尝试解决该问题。</a:t>
            </a:r>
          </a:p>
          <a:p>
            <a:r>
              <a:rPr lang="zh-CN" altLang="en-US" dirty="0"/>
              <a:t>当您停止实例时，它会进入 </a:t>
            </a:r>
            <a:r>
              <a:rPr lang="en" altLang="zh-CN" dirty="0"/>
              <a:t>stopping </a:t>
            </a:r>
            <a:r>
              <a:rPr lang="zh-CN" altLang="en-US" dirty="0"/>
              <a:t>状态，然后进入 </a:t>
            </a:r>
            <a:r>
              <a:rPr lang="en" altLang="zh-CN" dirty="0"/>
              <a:t>stopped </a:t>
            </a:r>
            <a:r>
              <a:rPr lang="zh-CN" altLang="en-US" dirty="0"/>
              <a:t>状态。我们不对已停止的实例收取使用费或数据传输费，但会对所有 </a:t>
            </a:r>
            <a:r>
              <a:rPr lang="en" altLang="zh-CN" dirty="0"/>
              <a:t>Amazon EBS </a:t>
            </a:r>
            <a:r>
              <a:rPr lang="zh-CN" altLang="en-US" dirty="0"/>
              <a:t>卷的存储收费。当实例处于 </a:t>
            </a:r>
            <a:r>
              <a:rPr lang="en" altLang="zh-CN" b="1" dirty="0"/>
              <a:t>stopped </a:t>
            </a:r>
            <a:r>
              <a:rPr lang="zh-CN" altLang="en-US" b="1" dirty="0"/>
              <a:t>状态时，您可以修改实例的某些属性，包括实例类型</a:t>
            </a:r>
            <a:r>
              <a:rPr lang="zh-CN" altLang="en-US" dirty="0"/>
              <a:t>。 </a:t>
            </a:r>
          </a:p>
          <a:p>
            <a:r>
              <a:rPr lang="zh-CN" altLang="en-US" dirty="0"/>
              <a:t>当您启动实例时，它会进入 </a:t>
            </a:r>
            <a:r>
              <a:rPr lang="en" altLang="zh-CN" dirty="0"/>
              <a:t>pending </a:t>
            </a:r>
            <a:r>
              <a:rPr lang="zh-CN" altLang="en-US" dirty="0"/>
              <a:t>状态，在大多数情况下，我们会将该实例移至新主机。</a:t>
            </a:r>
            <a:r>
              <a:rPr lang="en-US" altLang="zh-CN" dirty="0"/>
              <a:t>(</a:t>
            </a:r>
            <a:r>
              <a:rPr lang="zh-CN" altLang="en-US" dirty="0"/>
              <a:t>您的实例可能驻留在同一主机上，前提是此主机正常。</a:t>
            </a:r>
            <a:r>
              <a:rPr lang="en-US" altLang="zh-CN" dirty="0"/>
              <a:t>)</a:t>
            </a:r>
            <a:r>
              <a:rPr lang="zh-CN" altLang="en-US" dirty="0"/>
              <a:t>如果您停止并启动实例，将丢失先前主机的实例存储卷上的所有数据。 </a:t>
            </a:r>
          </a:p>
          <a:p>
            <a:r>
              <a:rPr lang="zh-CN" altLang="en-US" dirty="0"/>
              <a:t>如果您的实例在 </a:t>
            </a:r>
            <a:r>
              <a:rPr lang="en" altLang="zh-CN" dirty="0"/>
              <a:t>EC2-Classic </a:t>
            </a:r>
            <a:r>
              <a:rPr lang="zh-CN" altLang="en-US" dirty="0"/>
              <a:t>中运行，它将收到一个新的私有 </a:t>
            </a:r>
            <a:r>
              <a:rPr lang="en" altLang="zh-CN" dirty="0"/>
              <a:t>IPv4 </a:t>
            </a:r>
            <a:r>
              <a:rPr lang="zh-CN" altLang="en-US" dirty="0"/>
              <a:t>地址，这意味着与私有 </a:t>
            </a:r>
            <a:r>
              <a:rPr lang="en" altLang="zh-CN" dirty="0"/>
              <a:t>IPv4 </a:t>
            </a:r>
            <a:r>
              <a:rPr lang="zh-CN" altLang="en-US" dirty="0"/>
              <a:t>地址关联的弹性 </a:t>
            </a:r>
            <a:r>
              <a:rPr lang="en" altLang="zh-CN" dirty="0"/>
              <a:t>IP </a:t>
            </a:r>
            <a:r>
              <a:rPr lang="zh-CN" altLang="en-US" dirty="0"/>
              <a:t>地址不再与您的实例关联。如果您的实例在 </a:t>
            </a:r>
            <a:r>
              <a:rPr lang="en" altLang="zh-CN" dirty="0"/>
              <a:t>EC2-VPC </a:t>
            </a:r>
            <a:r>
              <a:rPr lang="zh-CN" altLang="en-US" dirty="0"/>
              <a:t>中运行，它将保留其私有 </a:t>
            </a:r>
            <a:r>
              <a:rPr lang="en" altLang="zh-CN" dirty="0"/>
              <a:t>IPv4 </a:t>
            </a:r>
            <a:r>
              <a:rPr lang="zh-CN" altLang="en-US" dirty="0"/>
              <a:t>地址，这意味着与该私有 </a:t>
            </a:r>
            <a:r>
              <a:rPr lang="en" altLang="zh-CN" dirty="0"/>
              <a:t>IPv4 </a:t>
            </a:r>
            <a:r>
              <a:rPr lang="zh-CN" altLang="en-US" dirty="0"/>
              <a:t>地址或网络接口关联的弹性 </a:t>
            </a:r>
            <a:r>
              <a:rPr lang="en" altLang="zh-CN" dirty="0"/>
              <a:t>IP </a:t>
            </a:r>
            <a:r>
              <a:rPr lang="zh-CN" altLang="en-US" dirty="0"/>
              <a:t>地址仍与您的实例关联。如果您的实例具有 </a:t>
            </a:r>
            <a:r>
              <a:rPr lang="en" altLang="zh-CN" dirty="0"/>
              <a:t>IPv6 </a:t>
            </a:r>
            <a:r>
              <a:rPr lang="zh-CN" altLang="en-US" dirty="0"/>
              <a:t>地址，则它将保留其 </a:t>
            </a:r>
            <a:r>
              <a:rPr lang="en" altLang="zh-CN" dirty="0"/>
              <a:t>IPv6 </a:t>
            </a:r>
            <a:r>
              <a:rPr lang="zh-CN" altLang="en-US" dirty="0"/>
              <a:t>地址。 </a:t>
            </a:r>
          </a:p>
          <a:p>
            <a:r>
              <a:rPr lang="zh-CN" altLang="en-US" dirty="0"/>
              <a:t>您每次将实例从 </a:t>
            </a:r>
            <a:r>
              <a:rPr lang="en" altLang="zh-CN" dirty="0"/>
              <a:t>stopped </a:t>
            </a:r>
            <a:r>
              <a:rPr lang="zh-CN" altLang="en-US" dirty="0"/>
              <a:t>状态转换到 </a:t>
            </a:r>
            <a:r>
              <a:rPr lang="en" altLang="zh-CN" dirty="0"/>
              <a:t>running </a:t>
            </a:r>
            <a:r>
              <a:rPr lang="zh-CN" altLang="en-US" dirty="0"/>
              <a:t>状态时，我们都按一个完整实例小时收费，即使这些转换在一小时内发生多次也一样。实例运行的每秒，您每次重新启动实例时至少一分钟。</a:t>
            </a:r>
          </a:p>
          <a:p>
            <a:r>
              <a:rPr lang="zh-CN" altLang="en-US" b="1" dirty="0"/>
              <a:t>实例重启</a:t>
            </a:r>
          </a:p>
          <a:p>
            <a:r>
              <a:rPr lang="zh-CN" altLang="en-US" dirty="0"/>
              <a:t>您可以使用 </a:t>
            </a:r>
            <a:r>
              <a:rPr lang="en" altLang="zh-CN" dirty="0"/>
              <a:t>Amazon EC2 </a:t>
            </a:r>
            <a:r>
              <a:rPr lang="zh-CN" altLang="en-US" dirty="0"/>
              <a:t>控制台、命令行工具和 </a:t>
            </a:r>
            <a:r>
              <a:rPr lang="en" altLang="zh-CN" dirty="0"/>
              <a:t>Amazon EC2 API </a:t>
            </a:r>
            <a:r>
              <a:rPr lang="zh-CN" altLang="en-US" dirty="0"/>
              <a:t>来重新启动实例。我们建议您使用 </a:t>
            </a:r>
            <a:r>
              <a:rPr lang="en" altLang="zh-CN" dirty="0"/>
              <a:t>Amazon EC2 </a:t>
            </a:r>
            <a:r>
              <a:rPr lang="zh-CN" altLang="en-US" dirty="0"/>
              <a:t>来重启实例，而非在实例中运行操作系统重启命令。</a:t>
            </a:r>
          </a:p>
          <a:p>
            <a:r>
              <a:rPr lang="zh-CN" altLang="en-US" b="1" dirty="0"/>
              <a:t>重启实例等同于重启操作系统</a:t>
            </a:r>
            <a:r>
              <a:rPr lang="zh-CN" altLang="en-US" dirty="0"/>
              <a:t>；</a:t>
            </a:r>
            <a:r>
              <a:rPr lang="zh-CN" altLang="en-US" b="1" dirty="0"/>
              <a:t>实例位于同一主机上并保留其公有 </a:t>
            </a:r>
            <a:r>
              <a:rPr lang="en" altLang="zh-CN" b="1" dirty="0"/>
              <a:t>DNS </a:t>
            </a:r>
            <a:r>
              <a:rPr lang="zh-CN" altLang="en-US" b="1" dirty="0"/>
              <a:t>名称、私有 </a:t>
            </a:r>
            <a:r>
              <a:rPr lang="en" altLang="zh-CN" b="1" dirty="0"/>
              <a:t>IP </a:t>
            </a:r>
            <a:r>
              <a:rPr lang="zh-CN" altLang="en-US" b="1" dirty="0"/>
              <a:t>地址以及其实例存储卷上的所有数据。</a:t>
            </a:r>
            <a:r>
              <a:rPr lang="zh-CN" altLang="en-US" dirty="0"/>
              <a:t>完成重启通常需要花费几分钟的时间，该时间具体取决于实例配置。</a:t>
            </a:r>
          </a:p>
          <a:p>
            <a:r>
              <a:rPr lang="zh-CN" altLang="en-US" dirty="0"/>
              <a:t>重启实例不会启动新的实例计费周期；将继续按秒计费，不再收取最低一分钟的费用。 </a:t>
            </a:r>
          </a:p>
          <a:p>
            <a:r>
              <a:rPr lang="zh-CN" altLang="en-US" b="1" dirty="0"/>
              <a:t>实例停用</a:t>
            </a:r>
          </a:p>
          <a:p>
            <a:r>
              <a:rPr lang="zh-CN" altLang="en-US" dirty="0"/>
              <a:t>实例计划在 </a:t>
            </a:r>
            <a:r>
              <a:rPr lang="en" altLang="zh-CN" dirty="0"/>
              <a:t>AWS </a:t>
            </a:r>
            <a:r>
              <a:rPr lang="zh-CN" altLang="en-US" dirty="0"/>
              <a:t>检测到托管实例的底层硬件发生无法弥补的故障时停用。当实例到达其计划的停用日期时，</a:t>
            </a:r>
            <a:r>
              <a:rPr lang="en" altLang="zh-CN" dirty="0"/>
              <a:t>AWS </a:t>
            </a:r>
            <a:r>
              <a:rPr lang="zh-CN" altLang="en-US" dirty="0"/>
              <a:t>会将其停止或终止。</a:t>
            </a:r>
            <a:r>
              <a:rPr lang="zh-CN" altLang="en-US" b="1" dirty="0"/>
              <a:t>如果实例的根设备是 </a:t>
            </a:r>
            <a:r>
              <a:rPr lang="en" altLang="zh-CN" b="1" dirty="0"/>
              <a:t>Amazon EBS </a:t>
            </a:r>
            <a:r>
              <a:rPr lang="zh-CN" altLang="en-US" b="1" dirty="0"/>
              <a:t>卷，将停止实例，您可随时重新启动它。如果实例的根设备是实例存储卷，实例将终止，且无法再次使用。 </a:t>
            </a:r>
          </a:p>
          <a:p>
            <a:r>
              <a:rPr lang="zh-CN" altLang="en-US" b="1" dirty="0"/>
              <a:t>实例终止</a:t>
            </a:r>
          </a:p>
          <a:p>
            <a:r>
              <a:rPr lang="zh-CN" altLang="en-US" dirty="0"/>
              <a:t>当您决定不再需要实例时，可以终止该实例。实例的状态一旦变为 </a:t>
            </a:r>
            <a:r>
              <a:rPr lang="en" altLang="zh-CN" dirty="0"/>
              <a:t>shutting-down </a:t>
            </a:r>
            <a:r>
              <a:rPr lang="zh-CN" altLang="en-US" dirty="0"/>
              <a:t>或 </a:t>
            </a:r>
            <a:r>
              <a:rPr lang="en" altLang="zh-CN" dirty="0"/>
              <a:t>terminated</a:t>
            </a:r>
            <a:r>
              <a:rPr lang="zh-CN" altLang="en" dirty="0"/>
              <a:t>，</a:t>
            </a:r>
            <a:r>
              <a:rPr lang="zh-CN" altLang="en-US" dirty="0"/>
              <a:t>就不再产生与该实例相关的费用。 </a:t>
            </a:r>
          </a:p>
          <a:p>
            <a:r>
              <a:rPr lang="zh-CN" altLang="en-US" dirty="0"/>
              <a:t>如果您启用终止保护，则无法使用控制台、</a:t>
            </a:r>
            <a:r>
              <a:rPr lang="en" altLang="zh-CN" dirty="0"/>
              <a:t>CLI </a:t>
            </a:r>
            <a:r>
              <a:rPr lang="zh-CN" altLang="en-US" dirty="0"/>
              <a:t>或 </a:t>
            </a:r>
            <a:r>
              <a:rPr lang="en" altLang="zh-CN" dirty="0"/>
              <a:t>API </a:t>
            </a:r>
            <a:r>
              <a:rPr lang="zh-CN" altLang="en-US" dirty="0"/>
              <a:t>终止实例。</a:t>
            </a:r>
          </a:p>
          <a:p>
            <a:r>
              <a:rPr lang="zh-CN" altLang="en-US" dirty="0"/>
              <a:t>在您终止实例之后，短时间内仍可在控制台中看见该实例，然后该条目将自动被删除。您还可以使用 </a:t>
            </a:r>
            <a:r>
              <a:rPr lang="en" altLang="zh-CN" dirty="0"/>
              <a:t>CLI </a:t>
            </a:r>
            <a:r>
              <a:rPr lang="zh-CN" altLang="en-US" dirty="0"/>
              <a:t>和 </a:t>
            </a:r>
            <a:r>
              <a:rPr lang="en" altLang="zh-CN" dirty="0"/>
              <a:t>API </a:t>
            </a:r>
            <a:r>
              <a:rPr lang="zh-CN" altLang="en-US" dirty="0"/>
              <a:t>来描述已终止的实例。资源 </a:t>
            </a:r>
            <a:r>
              <a:rPr lang="en-US" altLang="zh-CN" dirty="0"/>
              <a:t>(</a:t>
            </a:r>
            <a:r>
              <a:rPr lang="zh-CN" altLang="en-US" dirty="0"/>
              <a:t>例如标签</a:t>
            </a:r>
            <a:r>
              <a:rPr lang="en-US" altLang="zh-CN" dirty="0"/>
              <a:t>) </a:t>
            </a:r>
            <a:r>
              <a:rPr lang="zh-CN" altLang="en-US" dirty="0"/>
              <a:t>会逐步与终止的实例取消关联，因此过一小段时间后，它们可能在终止的实例上不再可见。您无法连接到或恢复已终止的实例。 </a:t>
            </a:r>
          </a:p>
          <a:p>
            <a:r>
              <a:rPr lang="en" altLang="zh-CN" dirty="0"/>
              <a:t>Amazon EBS </a:t>
            </a:r>
            <a:r>
              <a:rPr lang="zh-CN" altLang="en-US" dirty="0"/>
              <a:t>支持的每个实例都支持 </a:t>
            </a:r>
            <a:r>
              <a:rPr lang="en" altLang="zh-CN" dirty="0" err="1"/>
              <a:t>InstanceInitiatedShutdownBehavior</a:t>
            </a:r>
            <a:r>
              <a:rPr lang="en" altLang="zh-CN" dirty="0"/>
              <a:t> </a:t>
            </a:r>
            <a:r>
              <a:rPr lang="zh-CN" altLang="en-US" dirty="0"/>
              <a:t>属性，该属性决定当从实例内部启动关闭命令时 </a:t>
            </a:r>
            <a:r>
              <a:rPr lang="en-US" altLang="zh-CN" dirty="0"/>
              <a:t>(</a:t>
            </a:r>
            <a:r>
              <a:rPr lang="zh-CN" altLang="en-US" dirty="0"/>
              <a:t>例如，在 </a:t>
            </a:r>
            <a:r>
              <a:rPr lang="en" altLang="zh-CN" dirty="0"/>
              <a:t>Linux </a:t>
            </a:r>
            <a:r>
              <a:rPr lang="zh-CN" altLang="en-US" dirty="0"/>
              <a:t>上使用 </a:t>
            </a:r>
            <a:r>
              <a:rPr lang="en" altLang="zh-CN" b="1" dirty="0"/>
              <a:t>shutdown</a:t>
            </a:r>
            <a:r>
              <a:rPr lang="en" altLang="zh-CN" dirty="0"/>
              <a:t> </a:t>
            </a:r>
            <a:r>
              <a:rPr lang="zh-CN" altLang="en-US" dirty="0"/>
              <a:t>命令</a:t>
            </a:r>
            <a:r>
              <a:rPr lang="en-US" altLang="zh-CN" dirty="0"/>
              <a:t>)</a:t>
            </a:r>
            <a:r>
              <a:rPr lang="zh-CN" altLang="en-US" dirty="0"/>
              <a:t>，实例是停止还是终止。默认行为是停止实例。您可以在实例运行或停止时修改此属性的设置。 </a:t>
            </a:r>
          </a:p>
          <a:p>
            <a:r>
              <a:rPr lang="zh-CN" altLang="en-US" dirty="0"/>
              <a:t>每个 </a:t>
            </a:r>
            <a:r>
              <a:rPr lang="en" altLang="zh-CN" dirty="0"/>
              <a:t>Amazon EBS </a:t>
            </a:r>
            <a:r>
              <a:rPr lang="zh-CN" altLang="en-US" dirty="0"/>
              <a:t>卷都支持 </a:t>
            </a:r>
            <a:r>
              <a:rPr lang="en" altLang="zh-CN" dirty="0" err="1"/>
              <a:t>DeleteOnTermination</a:t>
            </a:r>
            <a:r>
              <a:rPr lang="en" altLang="zh-CN" dirty="0"/>
              <a:t> </a:t>
            </a:r>
            <a:r>
              <a:rPr lang="zh-CN" altLang="en-US" dirty="0"/>
              <a:t>属性，该属性控制当您终止卷附加的实例时是删除还是保留该卷。默认为删除根设备卷并保留所有其他 </a:t>
            </a:r>
            <a:r>
              <a:rPr lang="en" altLang="zh-CN" dirty="0"/>
              <a:t>EBS </a:t>
            </a:r>
            <a:r>
              <a:rPr lang="zh-CN" altLang="en-US" dirty="0"/>
              <a:t>卷。 </a:t>
            </a:r>
          </a:p>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80780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区别与传统网络的网络模型</a:t>
            </a:r>
            <a:r>
              <a:rPr kumimoji="1" lang="en-US" altLang="zh-CN" dirty="0"/>
              <a:t>/</a:t>
            </a:r>
            <a:r>
              <a:rPr kumimoji="1" lang="zh-CN" altLang="en-US" dirty="0"/>
              <a:t>工具（适用云）</a:t>
            </a:r>
            <a:endParaRPr kumimoji="1" lang="en-US" altLang="zh-CN" dirty="0"/>
          </a:p>
          <a:p>
            <a:r>
              <a:rPr lang="zh-CN" altLang="en-US" dirty="0"/>
              <a:t>一个隔离的网络环境，专有网络之间逻辑上彻底隔离。</a:t>
            </a:r>
          </a:p>
          <a:p>
            <a:r>
              <a:rPr lang="zh-CN" altLang="en-US" dirty="0"/>
              <a:t>专有网络是自己独有的的云上私有网络。您可以完全掌控自己的专有网络，例如选择</a:t>
            </a:r>
            <a:r>
              <a:rPr lang="en-US" altLang="zh-CN" dirty="0"/>
              <a:t>IP</a:t>
            </a:r>
            <a:r>
              <a:rPr lang="zh-CN" altLang="en-US" dirty="0"/>
              <a:t>地址范围、配置路由表和网关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经典网络</a:t>
            </a:r>
            <a:r>
              <a:rPr lang="zh-CN" altLang="en-US" dirty="0"/>
              <a:t>：公有云上所有</a:t>
            </a:r>
            <a:r>
              <a:rPr lang="zh-CN" altLang="en-US" b="1" dirty="0"/>
              <a:t>用户共享公共网络资源池</a:t>
            </a:r>
            <a:r>
              <a:rPr lang="zh-CN" altLang="en-US" dirty="0"/>
              <a:t>，用户之间未做逻辑隔离。用户的内网</a:t>
            </a:r>
            <a:r>
              <a:rPr lang="en-US" altLang="zh-CN" dirty="0"/>
              <a:t>IP</a:t>
            </a:r>
            <a:r>
              <a:rPr lang="zh-CN" altLang="en-US" dirty="0"/>
              <a:t>由系统统一分配，相同的内网</a:t>
            </a:r>
            <a:r>
              <a:rPr lang="en-US" altLang="zh-CN" dirty="0"/>
              <a:t>IP</a:t>
            </a:r>
            <a:r>
              <a:rPr lang="zh-CN" altLang="en-US" dirty="0"/>
              <a:t>无法分配给不同用户。</a:t>
            </a:r>
            <a:br>
              <a:rPr lang="zh-CN" altLang="en-US" dirty="0"/>
            </a:br>
            <a:r>
              <a:rPr lang="en-US" altLang="zh-CN" b="1" dirty="0"/>
              <a:t>VPC</a:t>
            </a:r>
            <a:r>
              <a:rPr lang="zh-CN" altLang="en-US" dirty="0"/>
              <a:t>：是在公有云上为用户建立一块</a:t>
            </a:r>
            <a:r>
              <a:rPr lang="zh-CN" altLang="en-US" b="1" dirty="0"/>
              <a:t>逻辑隔离的虚拟网络空间</a:t>
            </a:r>
            <a:r>
              <a:rPr lang="zh-CN" altLang="en-US" dirty="0"/>
              <a:t>。在</a:t>
            </a:r>
            <a:r>
              <a:rPr lang="en-US" altLang="zh-CN" dirty="0"/>
              <a:t>VPC</a:t>
            </a:r>
            <a:r>
              <a:rPr lang="zh-CN" altLang="en-US" dirty="0"/>
              <a:t>内，用户可以自由定义网段划分、</a:t>
            </a:r>
            <a:r>
              <a:rPr lang="en-US" altLang="zh-CN" dirty="0"/>
              <a:t>IP</a:t>
            </a:r>
            <a:r>
              <a:rPr lang="zh-CN" altLang="en-US" dirty="0"/>
              <a:t>地址和路由策略，安全可提供网络</a:t>
            </a:r>
            <a:r>
              <a:rPr lang="en-US" altLang="zh-CN" dirty="0"/>
              <a:t>ACL</a:t>
            </a:r>
            <a:r>
              <a:rPr lang="zh-CN" altLang="en-US" dirty="0"/>
              <a:t>及安全组的访问控制，因此，</a:t>
            </a:r>
            <a:r>
              <a:rPr lang="en-US" altLang="zh-CN" dirty="0"/>
              <a:t>VPC</a:t>
            </a:r>
            <a:r>
              <a:rPr lang="zh-CN" altLang="en-US" dirty="0"/>
              <a:t>有更高的灵活性和安全性。</a:t>
            </a:r>
            <a:endParaRPr lang="en-US" altLang="zh-CN" dirty="0"/>
          </a:p>
          <a:p>
            <a:endParaRPr kumimoji="1" lang="zh-CN" altLang="en-US"/>
          </a:p>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1961771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62947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打个比方</a:t>
            </a:r>
            <a:endParaRPr kumimoji="1" lang="en-US" altLang="zh-CN" dirty="0"/>
          </a:p>
          <a:p>
            <a:r>
              <a:rPr kumimoji="1" lang="zh-CN" altLang="en-US" dirty="0"/>
              <a:t>相比云计算而言，什么是本地部署，如果想在家里做饭，自己准备好厨具，食材原料，自己蒸煮；</a:t>
            </a:r>
            <a:endParaRPr kumimoji="1" lang="en-US" altLang="zh-CN" dirty="0"/>
          </a:p>
          <a:p>
            <a:r>
              <a:rPr kumimoji="1" lang="zh-CN" altLang="en-US" dirty="0"/>
              <a:t>如果觉得麻烦，直接买速冻饺子回家煮，饺子的提供商叫</a:t>
            </a:r>
            <a:r>
              <a:rPr kumimoji="1" lang="en-US" altLang="zh-CN" dirty="0"/>
              <a:t>IaaS</a:t>
            </a:r>
            <a:r>
              <a:rPr kumimoji="1" lang="zh-CN" altLang="en-US" dirty="0"/>
              <a:t>（基础设施及服务）</a:t>
            </a:r>
            <a:endParaRPr kumimoji="1" lang="en-US" altLang="zh-CN" dirty="0"/>
          </a:p>
          <a:p>
            <a:r>
              <a:rPr kumimoji="1" lang="zh-CN" altLang="en-US" dirty="0"/>
              <a:t>如果连煮都不想煮，直接用</a:t>
            </a:r>
            <a:r>
              <a:rPr kumimoji="1" lang="en-US" altLang="zh-CN" dirty="0"/>
              <a:t>app</a:t>
            </a:r>
            <a:r>
              <a:rPr kumimoji="1" lang="zh-CN" altLang="en-US" dirty="0"/>
              <a:t>下单，只需要准备餐桌，叫</a:t>
            </a:r>
            <a:r>
              <a:rPr kumimoji="1" lang="en-US" altLang="zh-CN" dirty="0"/>
              <a:t>PaaS</a:t>
            </a:r>
            <a:r>
              <a:rPr kumimoji="1" lang="zh-CN" altLang="en-US" dirty="0"/>
              <a:t>（平台及服务）</a:t>
            </a:r>
            <a:endParaRPr kumimoji="1" lang="en-US" altLang="zh-CN" dirty="0"/>
          </a:p>
          <a:p>
            <a:r>
              <a:rPr kumimoji="1" lang="zh-CN" altLang="en-US" dirty="0"/>
              <a:t>如果什么都不准备，桌子也不想整理，直接出门去饺子店里吃，叫</a:t>
            </a:r>
            <a:r>
              <a:rPr kumimoji="1" lang="en-US" altLang="zh-CN" dirty="0"/>
              <a:t>SaaS</a:t>
            </a:r>
            <a:r>
              <a:rPr kumimoji="1" lang="zh-CN" altLang="en-US" dirty="0"/>
              <a:t>（软件及服务）</a:t>
            </a:r>
            <a:endParaRPr kumimoji="1"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705388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97504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119603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69008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1153648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404955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1367264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en" altLang="zh-CN" dirty="0">
                <a:solidFill>
                  <a:srgbClr val="24292E"/>
                </a:solidFill>
                <a:latin typeface="-apple-system"/>
              </a:rPr>
              <a:t>Internets Gateway</a:t>
            </a:r>
          </a:p>
          <a:p>
            <a:pPr>
              <a:buFont typeface="Arial" panose="020B0604020202020204" pitchFamily="34" charset="0"/>
              <a:buChar char="•"/>
            </a:pPr>
            <a:r>
              <a:rPr lang="en" altLang="zh-CN" dirty="0">
                <a:solidFill>
                  <a:srgbClr val="24292E"/>
                </a:solidFill>
                <a:latin typeface="-apple-system"/>
              </a:rPr>
              <a:t>ELB</a:t>
            </a:r>
          </a:p>
          <a:p>
            <a:pPr marL="742950" lvl="1" indent="-285750">
              <a:buFont typeface="Arial" panose="020B0604020202020204" pitchFamily="34" charset="0"/>
              <a:buChar char="•"/>
            </a:pPr>
            <a:r>
              <a:rPr lang="zh-CN" altLang="en-US" dirty="0">
                <a:solidFill>
                  <a:srgbClr val="24292E"/>
                </a:solidFill>
                <a:latin typeface="-apple-system"/>
              </a:rPr>
              <a:t>直接与 </a:t>
            </a:r>
            <a:r>
              <a:rPr lang="en" altLang="zh-CN" dirty="0">
                <a:solidFill>
                  <a:srgbClr val="24292E"/>
                </a:solidFill>
                <a:latin typeface="-apple-system"/>
              </a:rPr>
              <a:t>Internets Gateway </a:t>
            </a:r>
            <a:r>
              <a:rPr lang="zh-CN" altLang="en-US" dirty="0">
                <a:solidFill>
                  <a:srgbClr val="24292E"/>
                </a:solidFill>
                <a:latin typeface="-apple-system"/>
              </a:rPr>
              <a:t>连接</a:t>
            </a:r>
          </a:p>
          <a:p>
            <a:pPr marL="742950" lvl="1" indent="-285750">
              <a:buFont typeface="Arial" panose="020B0604020202020204" pitchFamily="34" charset="0"/>
              <a:buChar char="•"/>
            </a:pPr>
            <a:r>
              <a:rPr lang="zh-CN" altLang="en-US" dirty="0">
                <a:solidFill>
                  <a:srgbClr val="24292E"/>
                </a:solidFill>
                <a:latin typeface="-apple-system"/>
              </a:rPr>
              <a:t>与 </a:t>
            </a:r>
            <a:r>
              <a:rPr lang="en" altLang="zh-CN" dirty="0">
                <a:solidFill>
                  <a:srgbClr val="24292E"/>
                </a:solidFill>
                <a:latin typeface="-apple-system"/>
              </a:rPr>
              <a:t>Auto Scaling </a:t>
            </a:r>
            <a:r>
              <a:rPr lang="zh-CN" altLang="en-US" dirty="0">
                <a:solidFill>
                  <a:srgbClr val="24292E"/>
                </a:solidFill>
                <a:latin typeface="-apple-system"/>
              </a:rPr>
              <a:t>连接</a:t>
            </a:r>
          </a:p>
          <a:p>
            <a:pPr marL="742950" lvl="1" indent="-285750">
              <a:buFont typeface="Arial" panose="020B0604020202020204" pitchFamily="34" charset="0"/>
              <a:buChar char="•"/>
            </a:pPr>
            <a:r>
              <a:rPr lang="zh-CN" altLang="en-US" dirty="0">
                <a:solidFill>
                  <a:srgbClr val="24292E"/>
                </a:solidFill>
                <a:latin typeface="-apple-system"/>
              </a:rPr>
              <a:t>负责负载均衡</a:t>
            </a:r>
          </a:p>
          <a:p>
            <a:pPr>
              <a:buFont typeface="Arial" panose="020B0604020202020204" pitchFamily="34" charset="0"/>
              <a:buChar char="•"/>
            </a:pPr>
            <a:r>
              <a:rPr lang="zh-CN" altLang="en-US" dirty="0">
                <a:solidFill>
                  <a:srgbClr val="24292E"/>
                </a:solidFill>
                <a:latin typeface="-apple-system"/>
              </a:rPr>
              <a:t>堡垒机</a:t>
            </a:r>
            <a:r>
              <a:rPr lang="en-US" altLang="zh-CN" dirty="0">
                <a:solidFill>
                  <a:srgbClr val="24292E"/>
                </a:solidFill>
                <a:latin typeface="-apple-system"/>
              </a:rPr>
              <a:t>(</a:t>
            </a:r>
            <a:r>
              <a:rPr lang="zh-CN" altLang="en-US" dirty="0">
                <a:solidFill>
                  <a:srgbClr val="24292E"/>
                </a:solidFill>
                <a:latin typeface="-apple-system"/>
              </a:rPr>
              <a:t>可用 </a:t>
            </a:r>
            <a:r>
              <a:rPr lang="en" altLang="zh-CN" dirty="0">
                <a:solidFill>
                  <a:srgbClr val="24292E"/>
                </a:solidFill>
                <a:latin typeface="-apple-system"/>
              </a:rPr>
              <a:t>NAT </a:t>
            </a:r>
            <a:r>
              <a:rPr lang="zh-CN" altLang="en-US" dirty="0">
                <a:solidFill>
                  <a:srgbClr val="24292E"/>
                </a:solidFill>
                <a:latin typeface="-apple-system"/>
              </a:rPr>
              <a:t>实例代替</a:t>
            </a:r>
            <a:r>
              <a:rPr lang="en-US" altLang="zh-CN" dirty="0">
                <a:solidFill>
                  <a:srgbClr val="24292E"/>
                </a:solidFill>
                <a:latin typeface="-apple-system"/>
              </a:rPr>
              <a:t>)/ </a:t>
            </a:r>
            <a:r>
              <a:rPr lang="en" altLang="zh-CN" dirty="0">
                <a:solidFill>
                  <a:srgbClr val="24292E"/>
                </a:solidFill>
                <a:latin typeface="-apple-system"/>
              </a:rPr>
              <a:t>NAT </a:t>
            </a:r>
            <a:r>
              <a:rPr lang="zh-CN" altLang="en-US" dirty="0">
                <a:solidFill>
                  <a:srgbClr val="24292E"/>
                </a:solidFill>
                <a:latin typeface="-apple-system"/>
              </a:rPr>
              <a:t>网关</a:t>
            </a:r>
          </a:p>
          <a:p>
            <a:pPr marL="742950" lvl="1" indent="-285750">
              <a:buFont typeface="Arial" panose="020B0604020202020204" pitchFamily="34" charset="0"/>
              <a:buChar char="•"/>
            </a:pPr>
            <a:r>
              <a:rPr lang="zh-CN" altLang="en-US" dirty="0">
                <a:solidFill>
                  <a:srgbClr val="24292E"/>
                </a:solidFill>
                <a:latin typeface="-apple-system"/>
              </a:rPr>
              <a:t>直接与 </a:t>
            </a:r>
            <a:r>
              <a:rPr lang="en" altLang="zh-CN" dirty="0">
                <a:solidFill>
                  <a:srgbClr val="24292E"/>
                </a:solidFill>
                <a:latin typeface="-apple-system"/>
              </a:rPr>
              <a:t>Internets Gateway </a:t>
            </a:r>
            <a:r>
              <a:rPr lang="zh-CN" altLang="en-US" dirty="0">
                <a:solidFill>
                  <a:srgbClr val="24292E"/>
                </a:solidFill>
                <a:latin typeface="-apple-system"/>
              </a:rPr>
              <a:t>连接</a:t>
            </a:r>
          </a:p>
          <a:p>
            <a:pPr marL="742950" lvl="1" indent="-285750">
              <a:buFont typeface="Arial" panose="020B0604020202020204" pitchFamily="34" charset="0"/>
              <a:buChar char="•"/>
            </a:pPr>
            <a:r>
              <a:rPr lang="zh-CN" altLang="en-US" dirty="0">
                <a:solidFill>
                  <a:srgbClr val="24292E"/>
                </a:solidFill>
                <a:latin typeface="-apple-system"/>
              </a:rPr>
              <a:t>位与</a:t>
            </a:r>
            <a:r>
              <a:rPr lang="zh-CN" altLang="en-US" b="1" dirty="0">
                <a:solidFill>
                  <a:srgbClr val="24292E"/>
                </a:solidFill>
                <a:latin typeface="-apple-system"/>
              </a:rPr>
              <a:t>公有子网</a:t>
            </a:r>
            <a:endParaRPr lang="zh-CN" altLang="en-US" dirty="0">
              <a:solidFill>
                <a:srgbClr val="24292E"/>
              </a:solidFill>
              <a:latin typeface="-apple-system"/>
            </a:endParaRPr>
          </a:p>
          <a:p>
            <a:pPr marL="742950" lvl="1" indent="-285750">
              <a:buFont typeface="Arial" panose="020B0604020202020204" pitchFamily="34" charset="0"/>
              <a:buChar char="•"/>
            </a:pPr>
            <a:r>
              <a:rPr lang="zh-CN" altLang="en-US" dirty="0">
                <a:solidFill>
                  <a:srgbClr val="24292E"/>
                </a:solidFill>
                <a:latin typeface="-apple-system"/>
              </a:rPr>
              <a:t>负责其他私有子网与 </a:t>
            </a:r>
            <a:r>
              <a:rPr lang="en" altLang="zh-CN" dirty="0">
                <a:solidFill>
                  <a:srgbClr val="24292E"/>
                </a:solidFill>
                <a:latin typeface="-apple-system"/>
              </a:rPr>
              <a:t>Internet </a:t>
            </a:r>
            <a:r>
              <a:rPr lang="zh-CN" altLang="en-US" dirty="0">
                <a:solidFill>
                  <a:srgbClr val="24292E"/>
                </a:solidFill>
                <a:latin typeface="-apple-system"/>
              </a:rPr>
              <a:t>的通信</a:t>
            </a:r>
          </a:p>
          <a:p>
            <a:pPr>
              <a:buFont typeface="Arial" panose="020B0604020202020204" pitchFamily="34" charset="0"/>
              <a:buChar char="•"/>
            </a:pPr>
            <a:r>
              <a:rPr lang="zh-CN" altLang="en-US" dirty="0">
                <a:solidFill>
                  <a:srgbClr val="24292E"/>
                </a:solidFill>
                <a:latin typeface="-apple-system"/>
              </a:rPr>
              <a:t>位与 </a:t>
            </a:r>
            <a:r>
              <a:rPr lang="en" altLang="zh-CN" dirty="0">
                <a:solidFill>
                  <a:srgbClr val="24292E"/>
                </a:solidFill>
                <a:latin typeface="-apple-system"/>
              </a:rPr>
              <a:t>Auto Scaling </a:t>
            </a:r>
            <a:r>
              <a:rPr lang="zh-CN" altLang="en-US" dirty="0">
                <a:solidFill>
                  <a:srgbClr val="24292E"/>
                </a:solidFill>
                <a:latin typeface="-apple-system"/>
              </a:rPr>
              <a:t>中的实例</a:t>
            </a:r>
          </a:p>
          <a:p>
            <a:pPr marL="742950" lvl="1" indent="-285750">
              <a:buFont typeface="Arial" panose="020B0604020202020204" pitchFamily="34" charset="0"/>
              <a:buChar char="•"/>
            </a:pPr>
            <a:r>
              <a:rPr lang="zh-CN" altLang="en-US" dirty="0">
                <a:solidFill>
                  <a:srgbClr val="24292E"/>
                </a:solidFill>
                <a:latin typeface="-apple-system"/>
              </a:rPr>
              <a:t>实例应分别位与</a:t>
            </a:r>
            <a:r>
              <a:rPr lang="zh-CN" altLang="en-US" b="1" dirty="0">
                <a:solidFill>
                  <a:srgbClr val="24292E"/>
                </a:solidFill>
                <a:latin typeface="-apple-system"/>
              </a:rPr>
              <a:t>多个可用区</a:t>
            </a:r>
            <a:r>
              <a:rPr lang="zh-CN" altLang="en-US" dirty="0">
                <a:solidFill>
                  <a:srgbClr val="24292E"/>
                </a:solidFill>
                <a:latin typeface="-apple-system"/>
              </a:rPr>
              <a:t>的</a:t>
            </a:r>
            <a:r>
              <a:rPr lang="zh-CN" altLang="en-US" b="1" dirty="0">
                <a:solidFill>
                  <a:srgbClr val="24292E"/>
                </a:solidFill>
                <a:latin typeface="-apple-system"/>
              </a:rPr>
              <a:t>私有子网</a:t>
            </a:r>
            <a:r>
              <a:rPr lang="zh-CN" altLang="en-US" dirty="0">
                <a:solidFill>
                  <a:srgbClr val="24292E"/>
                </a:solidFill>
                <a:latin typeface="-apple-system"/>
              </a:rPr>
              <a:t>中</a:t>
            </a:r>
          </a:p>
          <a:p>
            <a:pPr>
              <a:buFont typeface="Arial" panose="020B0604020202020204" pitchFamily="34" charset="0"/>
              <a:buChar char="•"/>
            </a:pPr>
            <a:r>
              <a:rPr lang="zh-CN" altLang="en-US" dirty="0">
                <a:solidFill>
                  <a:srgbClr val="24292E"/>
                </a:solidFill>
                <a:latin typeface="-apple-system"/>
              </a:rPr>
              <a:t>数据库实例</a:t>
            </a:r>
          </a:p>
          <a:p>
            <a:pPr marL="742950" lvl="1" indent="-285750">
              <a:buFont typeface="Arial" panose="020B0604020202020204" pitchFamily="34" charset="0"/>
              <a:buChar char="•"/>
            </a:pPr>
            <a:r>
              <a:rPr lang="zh-CN" altLang="en-US" dirty="0">
                <a:solidFill>
                  <a:srgbClr val="24292E"/>
                </a:solidFill>
                <a:latin typeface="-apple-system"/>
              </a:rPr>
              <a:t>位与</a:t>
            </a:r>
            <a:r>
              <a:rPr lang="zh-CN" altLang="en-US" b="1" dirty="0">
                <a:solidFill>
                  <a:srgbClr val="24292E"/>
                </a:solidFill>
                <a:latin typeface="-apple-system"/>
              </a:rPr>
              <a:t>私有子网</a:t>
            </a:r>
            <a:r>
              <a:rPr lang="zh-CN" altLang="en-US" dirty="0">
                <a:solidFill>
                  <a:srgbClr val="24292E"/>
                </a:solidFill>
                <a:latin typeface="-apple-system"/>
              </a:rPr>
              <a:t>中</a:t>
            </a:r>
          </a:p>
          <a:p>
            <a:pPr marL="742950" lvl="1" indent="-285750">
              <a:buFont typeface="Arial" panose="020B0604020202020204" pitchFamily="34" charset="0"/>
              <a:buChar char="•"/>
            </a:pPr>
            <a:r>
              <a:rPr lang="zh-CN" altLang="en-US" dirty="0">
                <a:solidFill>
                  <a:srgbClr val="24292E"/>
                </a:solidFill>
                <a:latin typeface="-apple-system"/>
              </a:rPr>
              <a:t>使用主从架构</a:t>
            </a:r>
          </a:p>
          <a:p>
            <a:pPr marL="742950" lvl="1" indent="-285750">
              <a:buFont typeface="Arial" panose="020B0604020202020204" pitchFamily="34" charset="0"/>
              <a:buChar char="•"/>
            </a:pPr>
            <a:r>
              <a:rPr lang="zh-CN" altLang="en-US" b="1" dirty="0">
                <a:solidFill>
                  <a:srgbClr val="24292E"/>
                </a:solidFill>
                <a:latin typeface="-apple-system"/>
              </a:rPr>
              <a:t>主</a:t>
            </a:r>
            <a:r>
              <a:rPr lang="zh-CN" altLang="en-US" dirty="0">
                <a:solidFill>
                  <a:srgbClr val="24292E"/>
                </a:solidFill>
                <a:latin typeface="-apple-system"/>
              </a:rPr>
              <a:t>数据库与</a:t>
            </a:r>
            <a:r>
              <a:rPr lang="zh-CN" altLang="en-US" b="1" dirty="0">
                <a:solidFill>
                  <a:srgbClr val="24292E"/>
                </a:solidFill>
                <a:latin typeface="-apple-system"/>
              </a:rPr>
              <a:t>从</a:t>
            </a:r>
            <a:r>
              <a:rPr lang="zh-CN" altLang="en-US" dirty="0">
                <a:solidFill>
                  <a:srgbClr val="24292E"/>
                </a:solidFill>
                <a:latin typeface="-apple-system"/>
              </a:rPr>
              <a:t>数据库应位与</a:t>
            </a:r>
            <a:r>
              <a:rPr lang="zh-CN" altLang="en-US" b="1" dirty="0">
                <a:solidFill>
                  <a:srgbClr val="24292E"/>
                </a:solidFill>
                <a:latin typeface="-apple-system"/>
              </a:rPr>
              <a:t>不同的可用区</a:t>
            </a:r>
            <a:r>
              <a:rPr lang="zh-CN" altLang="en-US" dirty="0">
                <a:solidFill>
                  <a:srgbClr val="24292E"/>
                </a:solidFill>
                <a:latin typeface="-apple-system"/>
              </a:rPr>
              <a:t>中</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5307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私人厨师，私有云</a:t>
            </a:r>
            <a:endParaRPr kumimoji="1" lang="en-US" altLang="zh-CN" dirty="0"/>
          </a:p>
          <a:p>
            <a:r>
              <a:rPr kumimoji="1" lang="zh-CN" altLang="en-US" dirty="0"/>
              <a:t>出门去餐馆吃饭，公有云</a:t>
            </a:r>
            <a:endParaRPr kumimoji="1" lang="en-US" altLang="zh-CN" dirty="0"/>
          </a:p>
          <a:p>
            <a:r>
              <a:rPr kumimoji="1" lang="zh-CN" altLang="en-US" dirty="0"/>
              <a:t>没有钱天天去餐馆吃，同时也在家里做，混合云</a:t>
            </a:r>
            <a:endParaRPr kumimoji="1" lang="en-US" altLang="zh-CN" dirty="0"/>
          </a:p>
          <a:p>
            <a:endParaRPr kumimoji="1" lang="en-US" altLang="zh-CN" dirty="0"/>
          </a:p>
          <a:p>
            <a:r>
              <a:rPr lang="zh-CN" altLang="en-US" dirty="0"/>
              <a:t>公有云通常指第三方提供商为用户提供的能够使用的云，其建设地点通常为第三方的数据中心，公有云一般可通过 </a:t>
            </a:r>
            <a:r>
              <a:rPr lang="en-US" altLang="zh-CN" dirty="0"/>
              <a:t>Internet </a:t>
            </a:r>
            <a:r>
              <a:rPr lang="zh-CN" altLang="en-US" dirty="0"/>
              <a:t>使用，可在整个开放的公有网络中提供服务。</a:t>
            </a:r>
            <a:r>
              <a:rPr lang="zh-CN" altLang="en-US" b="1" dirty="0"/>
              <a:t>公有云的核心属性在于共享服务资源。</a:t>
            </a:r>
            <a:endParaRPr lang="en-US" altLang="zh-CN" b="1" dirty="0"/>
          </a:p>
          <a:p>
            <a:endParaRPr lang="en-US" altLang="zh-CN" b="1" dirty="0"/>
          </a:p>
          <a:p>
            <a:r>
              <a:rPr lang="zh-CN" altLang="en-US" dirty="0"/>
              <a:t>私有云是为一个客户单独使用而构建的，因而提供对数据、安全性和服务质量的最有效控制。</a:t>
            </a:r>
            <a:r>
              <a:rPr lang="zh-CN" altLang="en-US" b="1" dirty="0"/>
              <a:t>私有云的核心属性是专有资源。</a:t>
            </a:r>
            <a:endParaRPr lang="en-US" altLang="zh-CN" b="1" dirty="0"/>
          </a:p>
          <a:p>
            <a:endParaRPr lang="en-US" altLang="zh-CN" b="1" dirty="0"/>
          </a:p>
          <a:p>
            <a:r>
              <a:rPr lang="zh-CN" altLang="en-US" dirty="0"/>
              <a:t>私有云虽然安全程度高于公有云，但是其维护成本也相对较高，因此，国内私有云市场的主要客户是政府、大型企业等，面向的是单个企业内部的个性化需求，其发展的定制化程度高，差异化发展。</a:t>
            </a:r>
            <a:br>
              <a:rPr lang="zh-CN" altLang="en-US" dirty="0"/>
            </a:br>
            <a:endParaRPr lang="zh-CN" altLang="en-US" dirty="0"/>
          </a:p>
          <a:p>
            <a:r>
              <a:rPr lang="zh-CN" altLang="en-US" dirty="0"/>
              <a:t>混合云</a:t>
            </a:r>
          </a:p>
          <a:p>
            <a:r>
              <a:rPr lang="zh-CN" altLang="en-US" b="1" dirty="0"/>
              <a:t>混合云融合了公有云和私有云，是近年来云计算的主要模式和发展方向。</a:t>
            </a:r>
            <a:r>
              <a:rPr lang="zh-CN" altLang="en-US" dirty="0"/>
              <a:t>我们已经知道私企业主要是面向企业用户，出于安全考虑，企业更愿意将数据存放在私有云中，但是同时又希望可以获得公有云的计算资源，在这种情况下混合云被越来越多的采用，它将公有云和私有云进行混合和匹配，以获得最佳的效果，这种个性化的解决方案，达到了既省钱又安全的目的。</a:t>
            </a:r>
          </a:p>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04862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dirty="0"/>
              <a:t>Amazon Web Services (AWS) </a:t>
            </a:r>
            <a:r>
              <a:rPr lang="zh-CN" altLang="en-US" sz="1200"/>
              <a:t>是一个安全的云服务平台，提供计算能力、数据库存储、内容交付以及其他功能来帮助实现业务扩展和增长。</a:t>
            </a:r>
            <a:endParaRPr lang="en-US" altLang="zh-CN" sz="1200" kern="1200" dirty="0">
              <a:solidFill>
                <a:prstClr val="black">
                  <a:lumMod val="65000"/>
                  <a:lumOff val="35000"/>
                </a:prstClr>
              </a:solidFill>
              <a:latin typeface="+mj-ea"/>
              <a:ea typeface="+mn-ea"/>
              <a:cs typeface="+mn-cs"/>
            </a:endParaRPr>
          </a:p>
          <a:p>
            <a:endParaRPr kumimoji="1"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5446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mn-lt"/>
                <a:ea typeface="+mn-ea"/>
                <a:cs typeface="+mn-cs"/>
              </a:rPr>
              <a:t>一个</a:t>
            </a:r>
            <a:r>
              <a:rPr kumimoji="1" lang="en-US" altLang="zh-CN" sz="1200" b="0" i="0" kern="1200" dirty="0">
                <a:solidFill>
                  <a:schemeClr val="tx1"/>
                </a:solidFill>
                <a:effectLst/>
                <a:latin typeface="+mn-lt"/>
                <a:ea typeface="+mn-ea"/>
                <a:cs typeface="+mn-cs"/>
              </a:rPr>
              <a:t>EC2</a:t>
            </a:r>
            <a:r>
              <a:rPr kumimoji="1" lang="zh-CN" altLang="en-US" sz="1200" b="0" i="0" kern="1200" dirty="0">
                <a:solidFill>
                  <a:schemeClr val="tx1"/>
                </a:solidFill>
                <a:effectLst/>
                <a:latin typeface="+mn-lt"/>
                <a:ea typeface="+mn-ea"/>
                <a:cs typeface="+mn-cs"/>
              </a:rPr>
              <a:t>实例的创建</a:t>
            </a:r>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39533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4094845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每个</a:t>
            </a:r>
            <a:r>
              <a:rPr lang="en" altLang="zh-CN" sz="1200" b="0" i="0" kern="1200" dirty="0">
                <a:solidFill>
                  <a:schemeClr val="tx1"/>
                </a:solidFill>
                <a:effectLst/>
                <a:latin typeface="+mn-lt"/>
                <a:ea typeface="+mn-ea"/>
                <a:cs typeface="+mn-cs"/>
              </a:rPr>
              <a:t>EC2</a:t>
            </a:r>
            <a:r>
              <a:rPr lang="zh-CN" altLang="en-US" sz="1200" b="0" i="0" kern="1200" dirty="0">
                <a:solidFill>
                  <a:schemeClr val="tx1"/>
                </a:solidFill>
                <a:effectLst/>
                <a:latin typeface="+mn-lt"/>
                <a:ea typeface="+mn-ea"/>
                <a:cs typeface="+mn-cs"/>
              </a:rPr>
              <a:t>区域之间都是完全隔离的，这样可以实现高容错性和稳定性。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每个可用区都拥有独立的配套设施，其中包括冗余电源、网络连接等，使其拥有比单个数据中心更高的可用性、容错性以及可扩展性。</a:t>
            </a:r>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53881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71641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792" name="矩形 9791">
            <a:extLst>
              <a:ext uri="{FF2B5EF4-FFF2-40B4-BE49-F238E27FC236}">
                <a16:creationId xmlns:a16="http://schemas.microsoft.com/office/drawing/2014/main" id="{2136449B-42BA-4D86-8D5B-BD3025CFD1EA}"/>
              </a:ext>
            </a:extLst>
          </p:cNvPr>
          <p:cNvSpPr/>
          <p:nvPr userDrawn="1"/>
        </p:nvSpPr>
        <p:spPr>
          <a:xfrm>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hasCustomPrompt="1"/>
          </p:nvPr>
        </p:nvSpPr>
        <p:spPr>
          <a:xfrm>
            <a:off x="669925" y="3578227"/>
            <a:ext cx="5032375"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
        <p:nvSpPr>
          <p:cNvPr id="9802" name="标题 1"/>
          <p:cNvSpPr>
            <a:spLocks noGrp="1"/>
          </p:cNvSpPr>
          <p:nvPr userDrawn="1">
            <p:ph type="ctrTitle" hasCustomPrompt="1"/>
          </p:nvPr>
        </p:nvSpPr>
        <p:spPr>
          <a:xfrm>
            <a:off x="669925" y="2271714"/>
            <a:ext cx="5032375" cy="1271905"/>
          </a:xfrm>
        </p:spPr>
        <p:txBody>
          <a:bodyPr anchor="ctr">
            <a:normAutofit/>
          </a:bodyPr>
          <a:lstStyle>
            <a:lvl1pPr algn="l">
              <a:defRPr sz="4000">
                <a:solidFill>
                  <a:schemeClr val="tx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5" y="4729527"/>
            <a:ext cx="50323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endParaRPr lang="zh-CN" altLang="en-US" dirty="0"/>
          </a:p>
        </p:txBody>
      </p:sp>
      <p:sp>
        <p:nvSpPr>
          <p:cNvPr id="13" name="文本占位符 13"/>
          <p:cNvSpPr>
            <a:spLocks noGrp="1"/>
          </p:cNvSpPr>
          <p:nvPr userDrawn="1">
            <p:ph type="body" sz="quarter" idx="11" hasCustomPrompt="1"/>
          </p:nvPr>
        </p:nvSpPr>
        <p:spPr>
          <a:xfrm>
            <a:off x="669925" y="5025798"/>
            <a:ext cx="50323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hasCustomPrompt="1"/>
          </p:nvPr>
        </p:nvSpPr>
        <p:spPr>
          <a:xfrm>
            <a:off x="3098042" y="2015987"/>
            <a:ext cx="6141492" cy="656792"/>
          </a:xfrm>
        </p:spPr>
        <p:txBody>
          <a:bodyPr anchor="b">
            <a:noAutofit/>
          </a:bodyPr>
          <a:lstStyle>
            <a:lvl1pPr algn="ct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3090409" y="2694140"/>
            <a:ext cx="6157126" cy="1015623"/>
          </a:xfrm>
        </p:spPr>
        <p:txBody>
          <a:bodyPr anchor="t">
            <a:normAutofit/>
          </a:bodyPr>
          <a:lstStyle>
            <a:lvl1pPr marL="0" indent="0" algn="ctr">
              <a:buNone/>
              <a:defRPr sz="14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2018/11/25</a:t>
            </a:fld>
            <a:endParaRPr lang="zh-CN" altLang="en-US"/>
          </a:p>
        </p:txBody>
      </p:sp>
      <p:sp>
        <p:nvSpPr>
          <p:cNvPr id="5" name="页脚占位符 4"/>
          <p:cNvSpPr>
            <a:spLocks noGrp="1"/>
          </p:cNvSpPr>
          <p:nvPr>
            <p:ph type="ftr" sz="quarter" idx="11"/>
          </p:nvPr>
        </p:nvSpPr>
        <p:spPr/>
        <p:txBody>
          <a:bodyPr/>
          <a:lstStyle/>
          <a:p>
            <a:r>
              <a:rPr lang="en-US" altLang="zh-CN"/>
              <a:t>www.islide.cc </a:t>
            </a:r>
            <a:endParaRPr lang="zh-CN" altLang="en-US"/>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2018/11/25</a:t>
            </a:fld>
            <a:endParaRPr lang="zh-CN" altLang="en-US"/>
          </a:p>
        </p:txBody>
      </p:sp>
      <p:sp>
        <p:nvSpPr>
          <p:cNvPr id="5" name="页脚占位符 4"/>
          <p:cNvSpPr>
            <a:spLocks noGrp="1"/>
          </p:cNvSpPr>
          <p:nvPr>
            <p:ph type="ftr" sz="quarter" idx="11"/>
          </p:nvPr>
        </p:nvSpPr>
        <p:spPr/>
        <p:txBody>
          <a:bodyPr/>
          <a:lstStyle/>
          <a:p>
            <a:r>
              <a:rPr lang="en-US" altLang="zh-CN"/>
              <a:t>www.islide.cc </a:t>
            </a:r>
            <a:endParaRPr lang="zh-CN" altLang="en-US"/>
          </a:p>
        </p:txBody>
      </p:sp>
      <p:sp>
        <p:nvSpPr>
          <p:cNvPr id="9" name="灯片编号占位符 8"/>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931E78F2-0C34-4F4E-BBF0-BD3EF1063D92}"/>
              </a:ext>
            </a:extLst>
          </p:cNvPr>
          <p:cNvSpPr/>
          <p:nvPr userDrawn="1"/>
        </p:nvSpPr>
        <p:spPr>
          <a:xfrm flipH="1">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标题 1"/>
          <p:cNvSpPr>
            <a:spLocks noGrp="1"/>
          </p:cNvSpPr>
          <p:nvPr userDrawn="1">
            <p:ph type="ctrTitle" hasCustomPrompt="1"/>
          </p:nvPr>
        </p:nvSpPr>
        <p:spPr>
          <a:xfrm>
            <a:off x="7078662" y="2384425"/>
            <a:ext cx="4441826" cy="1223962"/>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7078662" y="4109005"/>
            <a:ext cx="4441826" cy="310871"/>
          </a:xfrm>
        </p:spPr>
        <p:txBody>
          <a:bodyPr vert="horz" lIns="91440" tIns="45720" rIns="91440" bIns="45720" rtlCol="0">
            <a:normAutofit/>
          </a:bodyPr>
          <a:lstStyle>
            <a:lvl1pPr marL="0" indent="0" algn="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7078662" y="4424639"/>
            <a:ext cx="4441826" cy="310871"/>
          </a:xfrm>
        </p:spPr>
        <p:txBody>
          <a:bodyPr vert="horz" lIns="91440" tIns="45720" rIns="91440" bIns="45720" rtlCol="0">
            <a:normAutofit/>
          </a:bodyPr>
          <a:lstStyle>
            <a:lvl1pPr marL="0" indent="0" algn="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2018/11/25</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a:t>www.islide.cc </a:t>
            </a:r>
            <a:endParaRPr lang="zh-CN" altLang="en-US"/>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9.tiff"/></Relationships>
</file>

<file path=ppt/slides/_rels/slide3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tif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tiff"/></Relationships>
</file>

<file path=ppt/slides/_rels/slide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719137" y="3920129"/>
            <a:ext cx="5032375" cy="296271"/>
          </a:xfrm>
        </p:spPr>
        <p:txBody>
          <a:bodyPr/>
          <a:lstStyle/>
          <a:p>
            <a:r>
              <a:rPr lang="en-US" altLang="zh-CN" sz="3200" dirty="0" err="1">
                <a:solidFill>
                  <a:schemeClr val="tx2">
                    <a:lumMod val="75000"/>
                  </a:schemeClr>
                </a:solidFill>
                <a:latin typeface="Microsoft YaHei Light" panose="020B0502040204020203" pitchFamily="34" charset="-122"/>
                <a:ea typeface="Microsoft YaHei Light" panose="020B0502040204020203" pitchFamily="34" charset="-122"/>
              </a:rPr>
              <a:t>Natsukashii</a:t>
            </a:r>
            <a:endParaRPr lang="en-US" altLang="zh-CN" sz="3200" dirty="0">
              <a:solidFill>
                <a:schemeClr val="tx2">
                  <a:lumMod val="75000"/>
                </a:schemeClr>
              </a:solidFill>
              <a:latin typeface="Microsoft YaHei Light" panose="020B0502040204020203" pitchFamily="34" charset="-122"/>
              <a:ea typeface="Microsoft YaHei Light" panose="020B0502040204020203" pitchFamily="34" charset="-122"/>
            </a:endParaRPr>
          </a:p>
        </p:txBody>
      </p:sp>
      <p:grpSp>
        <p:nvGrpSpPr>
          <p:cNvPr id="13" name="组合 12">
            <a:extLst>
              <a:ext uri="{FF2B5EF4-FFF2-40B4-BE49-F238E27FC236}">
                <a16:creationId xmlns:a16="http://schemas.microsoft.com/office/drawing/2014/main" id="{84C40738-5FAA-4E45-ADF7-CA95D3DAC4C5}"/>
              </a:ext>
            </a:extLst>
          </p:cNvPr>
          <p:cNvGrpSpPr/>
          <p:nvPr/>
        </p:nvGrpSpPr>
        <p:grpSpPr>
          <a:xfrm>
            <a:off x="725112" y="2772950"/>
            <a:ext cx="4541559" cy="833252"/>
            <a:chOff x="416689" y="1415353"/>
            <a:chExt cx="5537071" cy="1015901"/>
          </a:xfrm>
        </p:grpSpPr>
        <p:sp>
          <p:nvSpPr>
            <p:cNvPr id="16" name="文本框 15">
              <a:extLst>
                <a:ext uri="{FF2B5EF4-FFF2-40B4-BE49-F238E27FC236}">
                  <a16:creationId xmlns:a16="http://schemas.microsoft.com/office/drawing/2014/main" id="{C7D80692-E574-4F45-8E73-F89280BA029A}"/>
                </a:ext>
              </a:extLst>
            </p:cNvPr>
            <p:cNvSpPr txBox="1"/>
            <p:nvPr/>
          </p:nvSpPr>
          <p:spPr>
            <a:xfrm>
              <a:off x="2681970" y="1720014"/>
              <a:ext cx="3271790" cy="711239"/>
            </a:xfrm>
            <a:prstGeom prst="rect">
              <a:avLst/>
            </a:prstGeom>
            <a:noFill/>
          </p:spPr>
          <p:txBody>
            <a:bodyPr wrap="none" rtlCol="0">
              <a:prstTxWarp prst="textPlain">
                <a:avLst/>
              </a:prstTxWarp>
              <a:spAutoFit/>
            </a:bodyPr>
            <a:lstStyle/>
            <a:p>
              <a:r>
                <a:rPr lang="en-US" altLang="zh-CN" sz="16600" b="1" dirty="0">
                  <a:solidFill>
                    <a:srgbClr val="66B5C9"/>
                  </a:solidFill>
                  <a:latin typeface="+mn-lt"/>
                </a:rPr>
                <a:t>VPC/EC2</a:t>
              </a:r>
              <a:endParaRPr lang="zh-CN" altLang="en-US" sz="16600" b="1">
                <a:solidFill>
                  <a:srgbClr val="66B5C9"/>
                </a:solidFill>
                <a:latin typeface="+mn-lt"/>
              </a:endParaRPr>
            </a:p>
          </p:txBody>
        </p:sp>
        <p:sp>
          <p:nvSpPr>
            <p:cNvPr id="15" name="文本框 14">
              <a:extLst>
                <a:ext uri="{FF2B5EF4-FFF2-40B4-BE49-F238E27FC236}">
                  <a16:creationId xmlns:a16="http://schemas.microsoft.com/office/drawing/2014/main" id="{454DB1B2-D31B-4115-B0E7-60BDF698E618}"/>
                </a:ext>
              </a:extLst>
            </p:cNvPr>
            <p:cNvSpPr txBox="1"/>
            <p:nvPr userDrawn="1"/>
          </p:nvSpPr>
          <p:spPr>
            <a:xfrm>
              <a:off x="416689" y="1415353"/>
              <a:ext cx="2125322" cy="1015901"/>
            </a:xfrm>
            <a:prstGeom prst="rect">
              <a:avLst/>
            </a:prstGeom>
            <a:noFill/>
          </p:spPr>
          <p:txBody>
            <a:bodyPr wrap="none" rtlCol="0">
              <a:prstTxWarp prst="textPlain">
                <a:avLst/>
              </a:prstTxWarp>
              <a:spAutoFit/>
            </a:bodyPr>
            <a:lstStyle/>
            <a:p>
              <a:r>
                <a:rPr lang="en-US" altLang="zh-CN" sz="9600" dirty="0">
                  <a:solidFill>
                    <a:srgbClr val="66B5C9"/>
                  </a:solidFill>
                  <a:latin typeface="Impact" panose="020B0806030902050204" pitchFamily="34" charset="0"/>
                </a:rPr>
                <a:t>AWS</a:t>
              </a:r>
              <a:endParaRPr lang="zh-CN" altLang="en-US" sz="9600">
                <a:solidFill>
                  <a:srgbClr val="66B5C9"/>
                </a:solidFill>
                <a:latin typeface="Impact" panose="020B0806030902050204" pitchFamily="34" charset="0"/>
              </a:endParaRPr>
            </a:p>
          </p:txBody>
        </p:sp>
      </p:grpSp>
      <p:grpSp>
        <p:nvGrpSpPr>
          <p:cNvPr id="11" name="组合 10">
            <a:extLst>
              <a:ext uri="{FF2B5EF4-FFF2-40B4-BE49-F238E27FC236}">
                <a16:creationId xmlns:a16="http://schemas.microsoft.com/office/drawing/2014/main" id="{D657AF2E-991D-445E-ACF4-6A83E3FF2F32}"/>
              </a:ext>
            </a:extLst>
          </p:cNvPr>
          <p:cNvGrpSpPr/>
          <p:nvPr/>
        </p:nvGrpSpPr>
        <p:grpSpPr>
          <a:xfrm>
            <a:off x="4965701" y="995362"/>
            <a:ext cx="6442074" cy="5245101"/>
            <a:chOff x="4965701" y="995362"/>
            <a:chExt cx="6442074" cy="5245101"/>
          </a:xfrm>
        </p:grpSpPr>
        <p:sp>
          <p:nvSpPr>
            <p:cNvPr id="12" name="Freeform 5">
              <a:extLst>
                <a:ext uri="{FF2B5EF4-FFF2-40B4-BE49-F238E27FC236}">
                  <a16:creationId xmlns:a16="http://schemas.microsoft.com/office/drawing/2014/main" id="{A70C5CC1-0744-476B-BEBA-B5D1B08AFCC5}"/>
                </a:ext>
              </a:extLst>
            </p:cNvPr>
            <p:cNvSpPr>
              <a:spLocks/>
            </p:cNvSpPr>
            <p:nvPr userDrawn="1"/>
          </p:nvSpPr>
          <p:spPr bwMode="auto">
            <a:xfrm>
              <a:off x="8939213" y="1071563"/>
              <a:ext cx="293687" cy="187325"/>
            </a:xfrm>
            <a:custGeom>
              <a:avLst/>
              <a:gdLst>
                <a:gd name="T0" fmla="*/ 0 w 97"/>
                <a:gd name="T1" fmla="*/ 42 h 62"/>
                <a:gd name="T2" fmla="*/ 30 w 97"/>
                <a:gd name="T3" fmla="*/ 2 h 62"/>
                <a:gd name="T4" fmla="*/ 28 w 97"/>
                <a:gd name="T5" fmla="*/ 24 h 62"/>
                <a:gd name="T6" fmla="*/ 95 w 97"/>
                <a:gd name="T7" fmla="*/ 46 h 62"/>
                <a:gd name="T8" fmla="*/ 13 w 97"/>
                <a:gd name="T9" fmla="*/ 62 h 62"/>
                <a:gd name="T10" fmla="*/ 0 w 97"/>
                <a:gd name="T11" fmla="*/ 42 h 62"/>
              </a:gdLst>
              <a:ahLst/>
              <a:cxnLst>
                <a:cxn ang="0">
                  <a:pos x="T0" y="T1"/>
                </a:cxn>
                <a:cxn ang="0">
                  <a:pos x="T2" y="T3"/>
                </a:cxn>
                <a:cxn ang="0">
                  <a:pos x="T4" y="T5"/>
                </a:cxn>
                <a:cxn ang="0">
                  <a:pos x="T6" y="T7"/>
                </a:cxn>
                <a:cxn ang="0">
                  <a:pos x="T8" y="T9"/>
                </a:cxn>
                <a:cxn ang="0">
                  <a:pos x="T10" y="T11"/>
                </a:cxn>
              </a:cxnLst>
              <a:rect l="0" t="0" r="r" b="b"/>
              <a:pathLst>
                <a:path w="97" h="62">
                  <a:moveTo>
                    <a:pt x="0" y="42"/>
                  </a:moveTo>
                  <a:cubicBezTo>
                    <a:pt x="0" y="42"/>
                    <a:pt x="23" y="0"/>
                    <a:pt x="30" y="2"/>
                  </a:cubicBezTo>
                  <a:cubicBezTo>
                    <a:pt x="37" y="4"/>
                    <a:pt x="28" y="24"/>
                    <a:pt x="28" y="24"/>
                  </a:cubicBezTo>
                  <a:cubicBezTo>
                    <a:pt x="28" y="24"/>
                    <a:pt x="94" y="39"/>
                    <a:pt x="95" y="46"/>
                  </a:cubicBezTo>
                  <a:cubicBezTo>
                    <a:pt x="97" y="52"/>
                    <a:pt x="13" y="62"/>
                    <a:pt x="13" y="62"/>
                  </a:cubicBezTo>
                  <a:lnTo>
                    <a:pt x="0" y="42"/>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
              <a:extLst>
                <a:ext uri="{FF2B5EF4-FFF2-40B4-BE49-F238E27FC236}">
                  <a16:creationId xmlns:a16="http://schemas.microsoft.com/office/drawing/2014/main" id="{21DCA3CE-50A6-44A2-91BB-9A488F965CC5}"/>
                </a:ext>
              </a:extLst>
            </p:cNvPr>
            <p:cNvSpPr>
              <a:spLocks/>
            </p:cNvSpPr>
            <p:nvPr userDrawn="1"/>
          </p:nvSpPr>
          <p:spPr bwMode="auto">
            <a:xfrm>
              <a:off x="8397875" y="1185863"/>
              <a:ext cx="608012" cy="571500"/>
            </a:xfrm>
            <a:custGeom>
              <a:avLst/>
              <a:gdLst>
                <a:gd name="T0" fmla="*/ 0 w 201"/>
                <a:gd name="T1" fmla="*/ 114 h 189"/>
                <a:gd name="T2" fmla="*/ 178 w 201"/>
                <a:gd name="T3" fmla="*/ 0 h 189"/>
                <a:gd name="T4" fmla="*/ 201 w 201"/>
                <a:gd name="T5" fmla="*/ 18 h 189"/>
                <a:gd name="T6" fmla="*/ 13 w 201"/>
                <a:gd name="T7" fmla="*/ 178 h 189"/>
                <a:gd name="T8" fmla="*/ 13 w 201"/>
                <a:gd name="T9" fmla="*/ 185 h 189"/>
                <a:gd name="T10" fmla="*/ 0 w 201"/>
                <a:gd name="T11" fmla="*/ 114 h 189"/>
              </a:gdLst>
              <a:ahLst/>
              <a:cxnLst>
                <a:cxn ang="0">
                  <a:pos x="T0" y="T1"/>
                </a:cxn>
                <a:cxn ang="0">
                  <a:pos x="T2" y="T3"/>
                </a:cxn>
                <a:cxn ang="0">
                  <a:pos x="T4" y="T5"/>
                </a:cxn>
                <a:cxn ang="0">
                  <a:pos x="T6" y="T7"/>
                </a:cxn>
                <a:cxn ang="0">
                  <a:pos x="T8" y="T9"/>
                </a:cxn>
                <a:cxn ang="0">
                  <a:pos x="T10" y="T11"/>
                </a:cxn>
              </a:cxnLst>
              <a:rect l="0" t="0" r="r" b="b"/>
              <a:pathLst>
                <a:path w="201" h="189">
                  <a:moveTo>
                    <a:pt x="0" y="114"/>
                  </a:moveTo>
                  <a:cubicBezTo>
                    <a:pt x="0" y="114"/>
                    <a:pt x="130" y="155"/>
                    <a:pt x="178" y="0"/>
                  </a:cubicBezTo>
                  <a:cubicBezTo>
                    <a:pt x="201" y="18"/>
                    <a:pt x="201" y="18"/>
                    <a:pt x="201" y="18"/>
                  </a:cubicBezTo>
                  <a:cubicBezTo>
                    <a:pt x="201" y="18"/>
                    <a:pt x="192" y="189"/>
                    <a:pt x="13" y="178"/>
                  </a:cubicBezTo>
                  <a:cubicBezTo>
                    <a:pt x="11" y="178"/>
                    <a:pt x="13" y="185"/>
                    <a:pt x="13" y="185"/>
                  </a:cubicBezTo>
                  <a:cubicBezTo>
                    <a:pt x="13" y="185"/>
                    <a:pt x="0" y="157"/>
                    <a:pt x="0" y="114"/>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a16="http://schemas.microsoft.com/office/drawing/2014/main" id="{09A4E905-D069-4BA8-93EF-3B392D0FE922}"/>
                </a:ext>
              </a:extLst>
            </p:cNvPr>
            <p:cNvSpPr>
              <a:spLocks/>
            </p:cNvSpPr>
            <p:nvPr userDrawn="1"/>
          </p:nvSpPr>
          <p:spPr bwMode="auto">
            <a:xfrm>
              <a:off x="8204200" y="2230438"/>
              <a:ext cx="731837" cy="1260475"/>
            </a:xfrm>
            <a:custGeom>
              <a:avLst/>
              <a:gdLst>
                <a:gd name="T0" fmla="*/ 97 w 242"/>
                <a:gd name="T1" fmla="*/ 0 h 417"/>
                <a:gd name="T2" fmla="*/ 199 w 242"/>
                <a:gd name="T3" fmla="*/ 394 h 417"/>
                <a:gd name="T4" fmla="*/ 240 w 242"/>
                <a:gd name="T5" fmla="*/ 408 h 417"/>
                <a:gd name="T6" fmla="*/ 166 w 242"/>
                <a:gd name="T7" fmla="*/ 413 h 417"/>
                <a:gd name="T8" fmla="*/ 0 w 242"/>
                <a:gd name="T9" fmla="*/ 12 h 417"/>
                <a:gd name="T10" fmla="*/ 97 w 242"/>
                <a:gd name="T11" fmla="*/ 0 h 417"/>
              </a:gdLst>
              <a:ahLst/>
              <a:cxnLst>
                <a:cxn ang="0">
                  <a:pos x="T0" y="T1"/>
                </a:cxn>
                <a:cxn ang="0">
                  <a:pos x="T2" y="T3"/>
                </a:cxn>
                <a:cxn ang="0">
                  <a:pos x="T4" y="T5"/>
                </a:cxn>
                <a:cxn ang="0">
                  <a:pos x="T6" y="T7"/>
                </a:cxn>
                <a:cxn ang="0">
                  <a:pos x="T8" y="T9"/>
                </a:cxn>
                <a:cxn ang="0">
                  <a:pos x="T10" y="T11"/>
                </a:cxn>
              </a:cxnLst>
              <a:rect l="0" t="0" r="r" b="b"/>
              <a:pathLst>
                <a:path w="242" h="417">
                  <a:moveTo>
                    <a:pt x="97" y="0"/>
                  </a:moveTo>
                  <a:cubicBezTo>
                    <a:pt x="97" y="0"/>
                    <a:pt x="183" y="330"/>
                    <a:pt x="199" y="394"/>
                  </a:cubicBezTo>
                  <a:cubicBezTo>
                    <a:pt x="199" y="394"/>
                    <a:pt x="237" y="401"/>
                    <a:pt x="240" y="408"/>
                  </a:cubicBezTo>
                  <a:cubicBezTo>
                    <a:pt x="242" y="415"/>
                    <a:pt x="173" y="417"/>
                    <a:pt x="166" y="413"/>
                  </a:cubicBezTo>
                  <a:cubicBezTo>
                    <a:pt x="159" y="408"/>
                    <a:pt x="33" y="128"/>
                    <a:pt x="0" y="12"/>
                  </a:cubicBezTo>
                  <a:lnTo>
                    <a:pt x="97"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
              <a:extLst>
                <a:ext uri="{FF2B5EF4-FFF2-40B4-BE49-F238E27FC236}">
                  <a16:creationId xmlns:a16="http://schemas.microsoft.com/office/drawing/2014/main" id="{B3D114E2-0A89-4A2F-B6C1-26BF29874A74}"/>
                </a:ext>
              </a:extLst>
            </p:cNvPr>
            <p:cNvSpPr>
              <a:spLocks/>
            </p:cNvSpPr>
            <p:nvPr userDrawn="1"/>
          </p:nvSpPr>
          <p:spPr bwMode="auto">
            <a:xfrm>
              <a:off x="7551738" y="2230438"/>
              <a:ext cx="731837" cy="1260475"/>
            </a:xfrm>
            <a:custGeom>
              <a:avLst/>
              <a:gdLst>
                <a:gd name="T0" fmla="*/ 145 w 242"/>
                <a:gd name="T1" fmla="*/ 0 h 417"/>
                <a:gd name="T2" fmla="*/ 43 w 242"/>
                <a:gd name="T3" fmla="*/ 394 h 417"/>
                <a:gd name="T4" fmla="*/ 3 w 242"/>
                <a:gd name="T5" fmla="*/ 408 h 417"/>
                <a:gd name="T6" fmla="*/ 76 w 242"/>
                <a:gd name="T7" fmla="*/ 413 h 417"/>
                <a:gd name="T8" fmla="*/ 242 w 242"/>
                <a:gd name="T9" fmla="*/ 12 h 417"/>
                <a:gd name="T10" fmla="*/ 145 w 242"/>
                <a:gd name="T11" fmla="*/ 0 h 417"/>
              </a:gdLst>
              <a:ahLst/>
              <a:cxnLst>
                <a:cxn ang="0">
                  <a:pos x="T0" y="T1"/>
                </a:cxn>
                <a:cxn ang="0">
                  <a:pos x="T2" y="T3"/>
                </a:cxn>
                <a:cxn ang="0">
                  <a:pos x="T4" y="T5"/>
                </a:cxn>
                <a:cxn ang="0">
                  <a:pos x="T6" y="T7"/>
                </a:cxn>
                <a:cxn ang="0">
                  <a:pos x="T8" y="T9"/>
                </a:cxn>
                <a:cxn ang="0">
                  <a:pos x="T10" y="T11"/>
                </a:cxn>
              </a:cxnLst>
              <a:rect l="0" t="0" r="r" b="b"/>
              <a:pathLst>
                <a:path w="242" h="417">
                  <a:moveTo>
                    <a:pt x="145" y="0"/>
                  </a:moveTo>
                  <a:cubicBezTo>
                    <a:pt x="145" y="0"/>
                    <a:pt x="60" y="330"/>
                    <a:pt x="43" y="394"/>
                  </a:cubicBezTo>
                  <a:cubicBezTo>
                    <a:pt x="43" y="394"/>
                    <a:pt x="5" y="401"/>
                    <a:pt x="3" y="408"/>
                  </a:cubicBezTo>
                  <a:cubicBezTo>
                    <a:pt x="0" y="415"/>
                    <a:pt x="69" y="417"/>
                    <a:pt x="76" y="413"/>
                  </a:cubicBezTo>
                  <a:cubicBezTo>
                    <a:pt x="83" y="408"/>
                    <a:pt x="209" y="128"/>
                    <a:pt x="242" y="12"/>
                  </a:cubicBezTo>
                  <a:lnTo>
                    <a:pt x="145"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id="{6755955D-53E5-4376-AE8B-29EE65CF0856}"/>
                </a:ext>
              </a:extLst>
            </p:cNvPr>
            <p:cNvSpPr>
              <a:spLocks/>
            </p:cNvSpPr>
            <p:nvPr userDrawn="1"/>
          </p:nvSpPr>
          <p:spPr bwMode="auto">
            <a:xfrm>
              <a:off x="7932738" y="1457325"/>
              <a:ext cx="622300" cy="889000"/>
            </a:xfrm>
            <a:custGeom>
              <a:avLst/>
              <a:gdLst>
                <a:gd name="T0" fmla="*/ 38 w 206"/>
                <a:gd name="T1" fmla="*/ 22 h 294"/>
                <a:gd name="T2" fmla="*/ 7 w 206"/>
                <a:gd name="T3" fmla="*/ 268 h 294"/>
                <a:gd name="T4" fmla="*/ 206 w 206"/>
                <a:gd name="T5" fmla="*/ 263 h 294"/>
                <a:gd name="T6" fmla="*/ 164 w 206"/>
                <a:gd name="T7" fmla="*/ 26 h 294"/>
                <a:gd name="T8" fmla="*/ 38 w 206"/>
                <a:gd name="T9" fmla="*/ 22 h 294"/>
              </a:gdLst>
              <a:ahLst/>
              <a:cxnLst>
                <a:cxn ang="0">
                  <a:pos x="T0" y="T1"/>
                </a:cxn>
                <a:cxn ang="0">
                  <a:pos x="T2" y="T3"/>
                </a:cxn>
                <a:cxn ang="0">
                  <a:pos x="T4" y="T5"/>
                </a:cxn>
                <a:cxn ang="0">
                  <a:pos x="T6" y="T7"/>
                </a:cxn>
                <a:cxn ang="0">
                  <a:pos x="T8" y="T9"/>
                </a:cxn>
              </a:cxnLst>
              <a:rect l="0" t="0" r="r" b="b"/>
              <a:pathLst>
                <a:path w="206" h="294">
                  <a:moveTo>
                    <a:pt x="38" y="22"/>
                  </a:moveTo>
                  <a:cubicBezTo>
                    <a:pt x="38" y="22"/>
                    <a:pt x="0" y="209"/>
                    <a:pt x="7" y="268"/>
                  </a:cubicBezTo>
                  <a:cubicBezTo>
                    <a:pt x="7" y="268"/>
                    <a:pt x="138" y="294"/>
                    <a:pt x="206" y="263"/>
                  </a:cubicBezTo>
                  <a:cubicBezTo>
                    <a:pt x="206" y="263"/>
                    <a:pt x="194" y="95"/>
                    <a:pt x="164" y="26"/>
                  </a:cubicBezTo>
                  <a:cubicBezTo>
                    <a:pt x="164" y="26"/>
                    <a:pt x="142" y="0"/>
                    <a:pt x="38" y="22"/>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a16="http://schemas.microsoft.com/office/drawing/2014/main" id="{46779998-68E7-4813-8D9D-6E1147496280}"/>
                </a:ext>
              </a:extLst>
            </p:cNvPr>
            <p:cNvSpPr>
              <a:spLocks/>
            </p:cNvSpPr>
            <p:nvPr userDrawn="1"/>
          </p:nvSpPr>
          <p:spPr bwMode="auto">
            <a:xfrm>
              <a:off x="8169275" y="1400175"/>
              <a:ext cx="171450" cy="196850"/>
            </a:xfrm>
            <a:custGeom>
              <a:avLst/>
              <a:gdLst>
                <a:gd name="T0" fmla="*/ 3 w 57"/>
                <a:gd name="T1" fmla="*/ 6 h 65"/>
                <a:gd name="T2" fmla="*/ 0 w 57"/>
                <a:gd name="T3" fmla="*/ 38 h 65"/>
                <a:gd name="T4" fmla="*/ 57 w 57"/>
                <a:gd name="T5" fmla="*/ 39 h 65"/>
                <a:gd name="T6" fmla="*/ 48 w 57"/>
                <a:gd name="T7" fmla="*/ 0 h 65"/>
                <a:gd name="T8" fmla="*/ 3 w 57"/>
                <a:gd name="T9" fmla="*/ 6 h 65"/>
              </a:gdLst>
              <a:ahLst/>
              <a:cxnLst>
                <a:cxn ang="0">
                  <a:pos x="T0" y="T1"/>
                </a:cxn>
                <a:cxn ang="0">
                  <a:pos x="T2" y="T3"/>
                </a:cxn>
                <a:cxn ang="0">
                  <a:pos x="T4" y="T5"/>
                </a:cxn>
                <a:cxn ang="0">
                  <a:pos x="T6" y="T7"/>
                </a:cxn>
                <a:cxn ang="0">
                  <a:pos x="T8" y="T9"/>
                </a:cxn>
              </a:cxnLst>
              <a:rect l="0" t="0" r="r" b="b"/>
              <a:pathLst>
                <a:path w="57" h="65">
                  <a:moveTo>
                    <a:pt x="3" y="6"/>
                  </a:moveTo>
                  <a:cubicBezTo>
                    <a:pt x="0" y="38"/>
                    <a:pt x="0" y="38"/>
                    <a:pt x="0" y="38"/>
                  </a:cubicBezTo>
                  <a:cubicBezTo>
                    <a:pt x="0" y="38"/>
                    <a:pt x="57" y="65"/>
                    <a:pt x="57" y="39"/>
                  </a:cubicBezTo>
                  <a:cubicBezTo>
                    <a:pt x="57" y="34"/>
                    <a:pt x="48" y="0"/>
                    <a:pt x="48" y="0"/>
                  </a:cubicBezTo>
                  <a:lnTo>
                    <a:pt x="3" y="6"/>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
              <a:extLst>
                <a:ext uri="{FF2B5EF4-FFF2-40B4-BE49-F238E27FC236}">
                  <a16:creationId xmlns:a16="http://schemas.microsoft.com/office/drawing/2014/main" id="{9A874B1C-35C8-4B8D-A27E-27AC9109494D}"/>
                </a:ext>
              </a:extLst>
            </p:cNvPr>
            <p:cNvSpPr>
              <a:spLocks/>
            </p:cNvSpPr>
            <p:nvPr userDrawn="1"/>
          </p:nvSpPr>
          <p:spPr bwMode="auto">
            <a:xfrm>
              <a:off x="8040688" y="1085850"/>
              <a:ext cx="363537" cy="393700"/>
            </a:xfrm>
            <a:custGeom>
              <a:avLst/>
              <a:gdLst>
                <a:gd name="T0" fmla="*/ 116 w 120"/>
                <a:gd name="T1" fmla="*/ 65 h 130"/>
                <a:gd name="T2" fmla="*/ 84 w 120"/>
                <a:gd name="T3" fmla="*/ 130 h 130"/>
                <a:gd name="T4" fmla="*/ 19 w 120"/>
                <a:gd name="T5" fmla="*/ 65 h 130"/>
                <a:gd name="T6" fmla="*/ 84 w 120"/>
                <a:gd name="T7" fmla="*/ 0 h 130"/>
                <a:gd name="T8" fmla="*/ 116 w 120"/>
                <a:gd name="T9" fmla="*/ 65 h 130"/>
              </a:gdLst>
              <a:ahLst/>
              <a:cxnLst>
                <a:cxn ang="0">
                  <a:pos x="T0" y="T1"/>
                </a:cxn>
                <a:cxn ang="0">
                  <a:pos x="T2" y="T3"/>
                </a:cxn>
                <a:cxn ang="0">
                  <a:pos x="T4" y="T5"/>
                </a:cxn>
                <a:cxn ang="0">
                  <a:pos x="T6" y="T7"/>
                </a:cxn>
                <a:cxn ang="0">
                  <a:pos x="T8" y="T9"/>
                </a:cxn>
              </a:cxnLst>
              <a:rect l="0" t="0" r="r" b="b"/>
              <a:pathLst>
                <a:path w="120" h="130">
                  <a:moveTo>
                    <a:pt x="116" y="65"/>
                  </a:moveTo>
                  <a:cubicBezTo>
                    <a:pt x="116" y="101"/>
                    <a:pt x="120" y="130"/>
                    <a:pt x="84" y="130"/>
                  </a:cubicBezTo>
                  <a:cubicBezTo>
                    <a:pt x="48" y="130"/>
                    <a:pt x="19" y="101"/>
                    <a:pt x="19" y="65"/>
                  </a:cubicBezTo>
                  <a:cubicBezTo>
                    <a:pt x="19" y="29"/>
                    <a:pt x="0" y="0"/>
                    <a:pt x="84" y="0"/>
                  </a:cubicBezTo>
                  <a:cubicBezTo>
                    <a:pt x="120" y="0"/>
                    <a:pt x="116" y="29"/>
                    <a:pt x="116"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2272FC00-B7FE-4806-A6E7-265B7ECF920F}"/>
                </a:ext>
              </a:extLst>
            </p:cNvPr>
            <p:cNvSpPr>
              <a:spLocks/>
            </p:cNvSpPr>
            <p:nvPr userDrawn="1"/>
          </p:nvSpPr>
          <p:spPr bwMode="auto">
            <a:xfrm>
              <a:off x="8029575" y="995362"/>
              <a:ext cx="387350" cy="392113"/>
            </a:xfrm>
            <a:custGeom>
              <a:avLst/>
              <a:gdLst>
                <a:gd name="T0" fmla="*/ 52 w 128"/>
                <a:gd name="T1" fmla="*/ 53 h 130"/>
                <a:gd name="T2" fmla="*/ 128 w 128"/>
                <a:gd name="T3" fmla="*/ 44 h 130"/>
                <a:gd name="T4" fmla="*/ 50 w 128"/>
                <a:gd name="T5" fmla="*/ 19 h 130"/>
                <a:gd name="T6" fmla="*/ 18 w 128"/>
                <a:gd name="T7" fmla="*/ 57 h 130"/>
                <a:gd name="T8" fmla="*/ 5 w 128"/>
                <a:gd name="T9" fmla="*/ 89 h 130"/>
                <a:gd name="T10" fmla="*/ 34 w 128"/>
                <a:gd name="T11" fmla="*/ 130 h 130"/>
                <a:gd name="T12" fmla="*/ 44 w 128"/>
                <a:gd name="T13" fmla="*/ 62 h 130"/>
                <a:gd name="T14" fmla="*/ 52 w 128"/>
                <a:gd name="T15" fmla="*/ 5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52" y="53"/>
                  </a:moveTo>
                  <a:cubicBezTo>
                    <a:pt x="52" y="53"/>
                    <a:pt x="103" y="82"/>
                    <a:pt x="128" y="44"/>
                  </a:cubicBezTo>
                  <a:cubicBezTo>
                    <a:pt x="128" y="44"/>
                    <a:pt x="96" y="0"/>
                    <a:pt x="50" y="19"/>
                  </a:cubicBezTo>
                  <a:cubicBezTo>
                    <a:pt x="4" y="39"/>
                    <a:pt x="18" y="57"/>
                    <a:pt x="18" y="57"/>
                  </a:cubicBezTo>
                  <a:cubicBezTo>
                    <a:pt x="18" y="57"/>
                    <a:pt x="0" y="66"/>
                    <a:pt x="5" y="89"/>
                  </a:cubicBezTo>
                  <a:cubicBezTo>
                    <a:pt x="11" y="112"/>
                    <a:pt x="34" y="130"/>
                    <a:pt x="34" y="130"/>
                  </a:cubicBezTo>
                  <a:cubicBezTo>
                    <a:pt x="34" y="130"/>
                    <a:pt x="73" y="94"/>
                    <a:pt x="44" y="62"/>
                  </a:cubicBezTo>
                  <a:lnTo>
                    <a:pt x="52" y="53"/>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3">
              <a:extLst>
                <a:ext uri="{FF2B5EF4-FFF2-40B4-BE49-F238E27FC236}">
                  <a16:creationId xmlns:a16="http://schemas.microsoft.com/office/drawing/2014/main" id="{F25FEEB2-55CF-4B50-A0FB-ADE8E274588E}"/>
                </a:ext>
              </a:extLst>
            </p:cNvPr>
            <p:cNvSpPr>
              <a:spLocks/>
            </p:cNvSpPr>
            <p:nvPr userDrawn="1"/>
          </p:nvSpPr>
          <p:spPr bwMode="auto">
            <a:xfrm>
              <a:off x="8343900" y="1262063"/>
              <a:ext cx="79375" cy="101600"/>
            </a:xfrm>
            <a:custGeom>
              <a:avLst/>
              <a:gdLst>
                <a:gd name="T0" fmla="*/ 6 w 26"/>
                <a:gd name="T1" fmla="*/ 0 h 34"/>
                <a:gd name="T2" fmla="*/ 25 w 26"/>
                <a:gd name="T3" fmla="*/ 32 h 34"/>
                <a:gd name="T4" fmla="*/ 7 w 26"/>
                <a:gd name="T5" fmla="*/ 34 h 34"/>
                <a:gd name="T6" fmla="*/ 6 w 26"/>
                <a:gd name="T7" fmla="*/ 0 h 34"/>
              </a:gdLst>
              <a:ahLst/>
              <a:cxnLst>
                <a:cxn ang="0">
                  <a:pos x="T0" y="T1"/>
                </a:cxn>
                <a:cxn ang="0">
                  <a:pos x="T2" y="T3"/>
                </a:cxn>
                <a:cxn ang="0">
                  <a:pos x="T4" y="T5"/>
                </a:cxn>
                <a:cxn ang="0">
                  <a:pos x="T6" y="T7"/>
                </a:cxn>
              </a:cxnLst>
              <a:rect l="0" t="0" r="r" b="b"/>
              <a:pathLst>
                <a:path w="26" h="34">
                  <a:moveTo>
                    <a:pt x="6" y="0"/>
                  </a:moveTo>
                  <a:cubicBezTo>
                    <a:pt x="6" y="0"/>
                    <a:pt x="23" y="21"/>
                    <a:pt x="25" y="32"/>
                  </a:cubicBezTo>
                  <a:cubicBezTo>
                    <a:pt x="26" y="34"/>
                    <a:pt x="7" y="34"/>
                    <a:pt x="7" y="34"/>
                  </a:cubicBezTo>
                  <a:cubicBezTo>
                    <a:pt x="7" y="34"/>
                    <a:pt x="0" y="15"/>
                    <a:pt x="6"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Oval 14">
              <a:extLst>
                <a:ext uri="{FF2B5EF4-FFF2-40B4-BE49-F238E27FC236}">
                  <a16:creationId xmlns:a16="http://schemas.microsoft.com/office/drawing/2014/main" id="{18AEFA47-C43B-4491-BEF0-36680416A834}"/>
                </a:ext>
              </a:extLst>
            </p:cNvPr>
            <p:cNvSpPr>
              <a:spLocks noChangeArrowheads="1"/>
            </p:cNvSpPr>
            <p:nvPr userDrawn="1"/>
          </p:nvSpPr>
          <p:spPr bwMode="auto">
            <a:xfrm>
              <a:off x="4992688" y="6086475"/>
              <a:ext cx="1403350" cy="153988"/>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15">
              <a:extLst>
                <a:ext uri="{FF2B5EF4-FFF2-40B4-BE49-F238E27FC236}">
                  <a16:creationId xmlns:a16="http://schemas.microsoft.com/office/drawing/2014/main" id="{6E66FB3C-9691-48F8-BDAE-CDD4B3556585}"/>
                </a:ext>
              </a:extLst>
            </p:cNvPr>
            <p:cNvSpPr>
              <a:spLocks noChangeArrowheads="1"/>
            </p:cNvSpPr>
            <p:nvPr userDrawn="1"/>
          </p:nvSpPr>
          <p:spPr bwMode="auto">
            <a:xfrm>
              <a:off x="10004425" y="6086475"/>
              <a:ext cx="1403350" cy="153988"/>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Oval 16">
              <a:extLst>
                <a:ext uri="{FF2B5EF4-FFF2-40B4-BE49-F238E27FC236}">
                  <a16:creationId xmlns:a16="http://schemas.microsoft.com/office/drawing/2014/main" id="{C26931D4-BB2A-4A5C-9F6E-D6714E515C21}"/>
                </a:ext>
              </a:extLst>
            </p:cNvPr>
            <p:cNvSpPr>
              <a:spLocks noChangeArrowheads="1"/>
            </p:cNvSpPr>
            <p:nvPr userDrawn="1"/>
          </p:nvSpPr>
          <p:spPr bwMode="auto">
            <a:xfrm>
              <a:off x="6445250" y="6053138"/>
              <a:ext cx="3546475" cy="177800"/>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a16="http://schemas.microsoft.com/office/drawing/2014/main" id="{133FEDE2-537C-4011-953C-3A527BD7BBBD}"/>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a:extLst>
                <a:ext uri="{FF2B5EF4-FFF2-40B4-BE49-F238E27FC236}">
                  <a16:creationId xmlns:a16="http://schemas.microsoft.com/office/drawing/2014/main" id="{8FE7C54C-DF33-4FEC-A960-F9F3727D34E1}"/>
                </a:ext>
              </a:extLst>
            </p:cNvPr>
            <p:cNvSpPr>
              <a:spLocks/>
            </p:cNvSpPr>
            <p:nvPr userDrawn="1"/>
          </p:nvSpPr>
          <p:spPr bwMode="auto">
            <a:xfrm>
              <a:off x="8264525" y="1025525"/>
              <a:ext cx="2632075"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a:extLst>
                <a:ext uri="{FF2B5EF4-FFF2-40B4-BE49-F238E27FC236}">
                  <a16:creationId xmlns:a16="http://schemas.microsoft.com/office/drawing/2014/main" id="{E177B6AE-F0C1-4237-9C0E-0BAB2ACC70E1}"/>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a:extLst>
                <a:ext uri="{FF2B5EF4-FFF2-40B4-BE49-F238E27FC236}">
                  <a16:creationId xmlns:a16="http://schemas.microsoft.com/office/drawing/2014/main" id="{F24D94D5-9C9C-4056-9A88-BC5DA361FE34}"/>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
              <a:extLst>
                <a:ext uri="{FF2B5EF4-FFF2-40B4-BE49-F238E27FC236}">
                  <a16:creationId xmlns:a16="http://schemas.microsoft.com/office/drawing/2014/main" id="{644626CC-5F7A-40D5-8991-17C1A38FD1DD}"/>
                </a:ext>
              </a:extLst>
            </p:cNvPr>
            <p:cNvSpPr>
              <a:spLocks/>
            </p:cNvSpPr>
            <p:nvPr userDrawn="1"/>
          </p:nvSpPr>
          <p:spPr bwMode="auto">
            <a:xfrm>
              <a:off x="5607050" y="3883025"/>
              <a:ext cx="361950" cy="390525"/>
            </a:xfrm>
            <a:custGeom>
              <a:avLst/>
              <a:gdLst>
                <a:gd name="T0" fmla="*/ 116 w 120"/>
                <a:gd name="T1" fmla="*/ 65 h 129"/>
                <a:gd name="T2" fmla="*/ 84 w 120"/>
                <a:gd name="T3" fmla="*/ 129 h 129"/>
                <a:gd name="T4" fmla="*/ 19 w 120"/>
                <a:gd name="T5" fmla="*/ 65 h 129"/>
                <a:gd name="T6" fmla="*/ 84 w 120"/>
                <a:gd name="T7" fmla="*/ 0 h 129"/>
                <a:gd name="T8" fmla="*/ 116 w 120"/>
                <a:gd name="T9" fmla="*/ 65 h 129"/>
              </a:gdLst>
              <a:ahLst/>
              <a:cxnLst>
                <a:cxn ang="0">
                  <a:pos x="T0" y="T1"/>
                </a:cxn>
                <a:cxn ang="0">
                  <a:pos x="T2" y="T3"/>
                </a:cxn>
                <a:cxn ang="0">
                  <a:pos x="T4" y="T5"/>
                </a:cxn>
                <a:cxn ang="0">
                  <a:pos x="T6" y="T7"/>
                </a:cxn>
                <a:cxn ang="0">
                  <a:pos x="T8" y="T9"/>
                </a:cxn>
              </a:cxnLst>
              <a:rect l="0" t="0" r="r" b="b"/>
              <a:pathLst>
                <a:path w="120" h="129">
                  <a:moveTo>
                    <a:pt x="116" y="65"/>
                  </a:moveTo>
                  <a:cubicBezTo>
                    <a:pt x="116" y="100"/>
                    <a:pt x="120" y="129"/>
                    <a:pt x="84" y="129"/>
                  </a:cubicBezTo>
                  <a:cubicBezTo>
                    <a:pt x="48" y="129"/>
                    <a:pt x="19" y="100"/>
                    <a:pt x="19" y="65"/>
                  </a:cubicBezTo>
                  <a:cubicBezTo>
                    <a:pt x="19" y="29"/>
                    <a:pt x="0" y="0"/>
                    <a:pt x="84" y="0"/>
                  </a:cubicBezTo>
                  <a:cubicBezTo>
                    <a:pt x="120" y="0"/>
                    <a:pt x="116" y="29"/>
                    <a:pt x="116"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
              <a:extLst>
                <a:ext uri="{FF2B5EF4-FFF2-40B4-BE49-F238E27FC236}">
                  <a16:creationId xmlns:a16="http://schemas.microsoft.com/office/drawing/2014/main" id="{9EF41664-E061-4FBD-987A-85748F43EAF5}"/>
                </a:ext>
              </a:extLst>
            </p:cNvPr>
            <p:cNvSpPr>
              <a:spLocks/>
            </p:cNvSpPr>
            <p:nvPr userDrawn="1"/>
          </p:nvSpPr>
          <p:spPr bwMode="auto">
            <a:xfrm>
              <a:off x="5651500" y="4183063"/>
              <a:ext cx="200025" cy="157163"/>
            </a:xfrm>
            <a:custGeom>
              <a:avLst/>
              <a:gdLst>
                <a:gd name="T0" fmla="*/ 25 w 66"/>
                <a:gd name="T1" fmla="*/ 0 h 52"/>
                <a:gd name="T2" fmla="*/ 0 w 66"/>
                <a:gd name="T3" fmla="*/ 20 h 52"/>
                <a:gd name="T4" fmla="*/ 46 w 66"/>
                <a:gd name="T5" fmla="*/ 50 h 52"/>
                <a:gd name="T6" fmla="*/ 66 w 66"/>
                <a:gd name="T7" fmla="*/ 20 h 52"/>
                <a:gd name="T8" fmla="*/ 25 w 66"/>
                <a:gd name="T9" fmla="*/ 0 h 52"/>
              </a:gdLst>
              <a:ahLst/>
              <a:cxnLst>
                <a:cxn ang="0">
                  <a:pos x="T0" y="T1"/>
                </a:cxn>
                <a:cxn ang="0">
                  <a:pos x="T2" y="T3"/>
                </a:cxn>
                <a:cxn ang="0">
                  <a:pos x="T4" y="T5"/>
                </a:cxn>
                <a:cxn ang="0">
                  <a:pos x="T6" y="T7"/>
                </a:cxn>
                <a:cxn ang="0">
                  <a:pos x="T8" y="T9"/>
                </a:cxn>
              </a:cxnLst>
              <a:rect l="0" t="0" r="r" b="b"/>
              <a:pathLst>
                <a:path w="66" h="52">
                  <a:moveTo>
                    <a:pt x="25" y="0"/>
                  </a:moveTo>
                  <a:cubicBezTo>
                    <a:pt x="0" y="20"/>
                    <a:pt x="0" y="20"/>
                    <a:pt x="0" y="20"/>
                  </a:cubicBezTo>
                  <a:cubicBezTo>
                    <a:pt x="0" y="20"/>
                    <a:pt x="34" y="52"/>
                    <a:pt x="46" y="50"/>
                  </a:cubicBezTo>
                  <a:cubicBezTo>
                    <a:pt x="53" y="48"/>
                    <a:pt x="66" y="20"/>
                    <a:pt x="66" y="20"/>
                  </a:cubicBezTo>
                  <a:lnTo>
                    <a:pt x="25" y="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
              <a:extLst>
                <a:ext uri="{FF2B5EF4-FFF2-40B4-BE49-F238E27FC236}">
                  <a16:creationId xmlns:a16="http://schemas.microsoft.com/office/drawing/2014/main" id="{8864CEBC-EEC5-41AB-A6D8-624CEB79DCE0}"/>
                </a:ext>
              </a:extLst>
            </p:cNvPr>
            <p:cNvSpPr>
              <a:spLocks/>
            </p:cNvSpPr>
            <p:nvPr userDrawn="1"/>
          </p:nvSpPr>
          <p:spPr bwMode="auto">
            <a:xfrm>
              <a:off x="6445250" y="4600575"/>
              <a:ext cx="98425" cy="234950"/>
            </a:xfrm>
            <a:custGeom>
              <a:avLst/>
              <a:gdLst>
                <a:gd name="T0" fmla="*/ 11 w 33"/>
                <a:gd name="T1" fmla="*/ 64 h 78"/>
                <a:gd name="T2" fmla="*/ 28 w 33"/>
                <a:gd name="T3" fmla="*/ 70 h 78"/>
                <a:gd name="T4" fmla="*/ 28 w 33"/>
                <a:gd name="T5" fmla="*/ 0 h 78"/>
                <a:gd name="T6" fmla="*/ 8 w 33"/>
                <a:gd name="T7" fmla="*/ 46 h 78"/>
                <a:gd name="T8" fmla="*/ 11 w 33"/>
                <a:gd name="T9" fmla="*/ 64 h 78"/>
              </a:gdLst>
              <a:ahLst/>
              <a:cxnLst>
                <a:cxn ang="0">
                  <a:pos x="T0" y="T1"/>
                </a:cxn>
                <a:cxn ang="0">
                  <a:pos x="T2" y="T3"/>
                </a:cxn>
                <a:cxn ang="0">
                  <a:pos x="T4" y="T5"/>
                </a:cxn>
                <a:cxn ang="0">
                  <a:pos x="T6" y="T7"/>
                </a:cxn>
                <a:cxn ang="0">
                  <a:pos x="T8" y="T9"/>
                </a:cxn>
              </a:cxnLst>
              <a:rect l="0" t="0" r="r" b="b"/>
              <a:pathLst>
                <a:path w="33" h="78">
                  <a:moveTo>
                    <a:pt x="11" y="64"/>
                  </a:moveTo>
                  <a:cubicBezTo>
                    <a:pt x="11" y="64"/>
                    <a:pt x="22" y="78"/>
                    <a:pt x="28" y="70"/>
                  </a:cubicBezTo>
                  <a:cubicBezTo>
                    <a:pt x="33" y="61"/>
                    <a:pt x="32" y="0"/>
                    <a:pt x="28" y="0"/>
                  </a:cubicBezTo>
                  <a:cubicBezTo>
                    <a:pt x="23" y="0"/>
                    <a:pt x="17" y="42"/>
                    <a:pt x="8" y="46"/>
                  </a:cubicBezTo>
                  <a:cubicBezTo>
                    <a:pt x="0" y="51"/>
                    <a:pt x="11" y="64"/>
                    <a:pt x="11" y="64"/>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4">
              <a:extLst>
                <a:ext uri="{FF2B5EF4-FFF2-40B4-BE49-F238E27FC236}">
                  <a16:creationId xmlns:a16="http://schemas.microsoft.com/office/drawing/2014/main" id="{DC73F240-65F6-40C3-98D8-BFC70B43ACE6}"/>
                </a:ext>
              </a:extLst>
            </p:cNvPr>
            <p:cNvSpPr>
              <a:spLocks/>
            </p:cNvSpPr>
            <p:nvPr userDrawn="1"/>
          </p:nvSpPr>
          <p:spPr bwMode="auto">
            <a:xfrm>
              <a:off x="5500688" y="4270375"/>
              <a:ext cx="968375" cy="715963"/>
            </a:xfrm>
            <a:custGeom>
              <a:avLst/>
              <a:gdLst>
                <a:gd name="T0" fmla="*/ 74 w 320"/>
                <a:gd name="T1" fmla="*/ 38 h 237"/>
                <a:gd name="T2" fmla="*/ 320 w 320"/>
                <a:gd name="T3" fmla="*/ 149 h 237"/>
                <a:gd name="T4" fmla="*/ 318 w 320"/>
                <a:gd name="T5" fmla="*/ 175 h 237"/>
                <a:gd name="T6" fmla="*/ 31 w 320"/>
                <a:gd name="T7" fmla="*/ 99 h 237"/>
                <a:gd name="T8" fmla="*/ 22 w 320"/>
                <a:gd name="T9" fmla="*/ 35 h 237"/>
                <a:gd name="T10" fmla="*/ 74 w 320"/>
                <a:gd name="T11" fmla="*/ 38 h 237"/>
              </a:gdLst>
              <a:ahLst/>
              <a:cxnLst>
                <a:cxn ang="0">
                  <a:pos x="T0" y="T1"/>
                </a:cxn>
                <a:cxn ang="0">
                  <a:pos x="T2" y="T3"/>
                </a:cxn>
                <a:cxn ang="0">
                  <a:pos x="T4" y="T5"/>
                </a:cxn>
                <a:cxn ang="0">
                  <a:pos x="T6" y="T7"/>
                </a:cxn>
                <a:cxn ang="0">
                  <a:pos x="T8" y="T9"/>
                </a:cxn>
                <a:cxn ang="0">
                  <a:pos x="T10" y="T11"/>
                </a:cxn>
              </a:cxnLst>
              <a:rect l="0" t="0" r="r" b="b"/>
              <a:pathLst>
                <a:path w="320" h="237">
                  <a:moveTo>
                    <a:pt x="74" y="38"/>
                  </a:moveTo>
                  <a:cubicBezTo>
                    <a:pt x="74" y="38"/>
                    <a:pt x="162" y="170"/>
                    <a:pt x="320" y="149"/>
                  </a:cubicBezTo>
                  <a:cubicBezTo>
                    <a:pt x="318" y="175"/>
                    <a:pt x="318" y="175"/>
                    <a:pt x="318" y="175"/>
                  </a:cubicBezTo>
                  <a:cubicBezTo>
                    <a:pt x="318" y="175"/>
                    <a:pt x="159" y="237"/>
                    <a:pt x="31" y="99"/>
                  </a:cubicBezTo>
                  <a:cubicBezTo>
                    <a:pt x="31" y="99"/>
                    <a:pt x="0" y="71"/>
                    <a:pt x="22" y="35"/>
                  </a:cubicBezTo>
                  <a:cubicBezTo>
                    <a:pt x="43" y="0"/>
                    <a:pt x="74" y="38"/>
                    <a:pt x="74" y="38"/>
                  </a:cubicBezTo>
                  <a:close/>
                </a:path>
              </a:pathLst>
            </a:custGeom>
            <a:solidFill>
              <a:srgbClr val="317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5">
              <a:extLst>
                <a:ext uri="{FF2B5EF4-FFF2-40B4-BE49-F238E27FC236}">
                  <a16:creationId xmlns:a16="http://schemas.microsoft.com/office/drawing/2014/main" id="{81F73D4C-5827-4721-BEF4-DC424CE91F91}"/>
                </a:ext>
              </a:extLst>
            </p:cNvPr>
            <p:cNvSpPr>
              <a:spLocks/>
            </p:cNvSpPr>
            <p:nvPr userDrawn="1"/>
          </p:nvSpPr>
          <p:spPr bwMode="auto">
            <a:xfrm>
              <a:off x="4965701" y="4645025"/>
              <a:ext cx="588962" cy="1450975"/>
            </a:xfrm>
            <a:custGeom>
              <a:avLst/>
              <a:gdLst>
                <a:gd name="T0" fmla="*/ 103 w 195"/>
                <a:gd name="T1" fmla="*/ 0 h 480"/>
                <a:gd name="T2" fmla="*/ 110 w 195"/>
                <a:gd name="T3" fmla="*/ 270 h 480"/>
                <a:gd name="T4" fmla="*/ 56 w 195"/>
                <a:gd name="T5" fmla="*/ 480 h 480"/>
                <a:gd name="T6" fmla="*/ 81 w 195"/>
                <a:gd name="T7" fmla="*/ 480 h 480"/>
                <a:gd name="T8" fmla="*/ 188 w 195"/>
                <a:gd name="T9" fmla="*/ 270 h 480"/>
                <a:gd name="T10" fmla="*/ 163 w 195"/>
                <a:gd name="T11" fmla="*/ 64 h 480"/>
                <a:gd name="T12" fmla="*/ 103 w 195"/>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195" h="480">
                  <a:moveTo>
                    <a:pt x="103" y="0"/>
                  </a:moveTo>
                  <a:cubicBezTo>
                    <a:pt x="103" y="0"/>
                    <a:pt x="0" y="157"/>
                    <a:pt x="110" y="270"/>
                  </a:cubicBezTo>
                  <a:cubicBezTo>
                    <a:pt x="110" y="270"/>
                    <a:pt x="56" y="430"/>
                    <a:pt x="56" y="480"/>
                  </a:cubicBezTo>
                  <a:cubicBezTo>
                    <a:pt x="81" y="480"/>
                    <a:pt x="81" y="480"/>
                    <a:pt x="81" y="480"/>
                  </a:cubicBezTo>
                  <a:cubicBezTo>
                    <a:pt x="81" y="480"/>
                    <a:pt x="181" y="292"/>
                    <a:pt x="188" y="270"/>
                  </a:cubicBezTo>
                  <a:cubicBezTo>
                    <a:pt x="195" y="249"/>
                    <a:pt x="135" y="128"/>
                    <a:pt x="163" y="64"/>
                  </a:cubicBezTo>
                  <a:lnTo>
                    <a:pt x="103"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6">
              <a:extLst>
                <a:ext uri="{FF2B5EF4-FFF2-40B4-BE49-F238E27FC236}">
                  <a16:creationId xmlns:a16="http://schemas.microsoft.com/office/drawing/2014/main" id="{8AC85FF5-BC6E-4FE5-BF2D-AC9ED9260EE5}"/>
                </a:ext>
              </a:extLst>
            </p:cNvPr>
            <p:cNvSpPr>
              <a:spLocks/>
            </p:cNvSpPr>
            <p:nvPr userDrawn="1"/>
          </p:nvSpPr>
          <p:spPr bwMode="auto">
            <a:xfrm>
              <a:off x="5249863" y="4881563"/>
              <a:ext cx="812800" cy="1131888"/>
            </a:xfrm>
            <a:custGeom>
              <a:avLst/>
              <a:gdLst>
                <a:gd name="T0" fmla="*/ 0 w 269"/>
                <a:gd name="T1" fmla="*/ 0 h 375"/>
                <a:gd name="T2" fmla="*/ 176 w 269"/>
                <a:gd name="T3" fmla="*/ 194 h 375"/>
                <a:gd name="T4" fmla="*/ 250 w 269"/>
                <a:gd name="T5" fmla="*/ 375 h 375"/>
                <a:gd name="T6" fmla="*/ 269 w 269"/>
                <a:gd name="T7" fmla="*/ 360 h 375"/>
                <a:gd name="T8" fmla="*/ 235 w 269"/>
                <a:gd name="T9" fmla="*/ 159 h 375"/>
                <a:gd name="T10" fmla="*/ 87 w 269"/>
                <a:gd name="T11" fmla="*/ 13 h 375"/>
                <a:gd name="T12" fmla="*/ 0 w 269"/>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269" h="375">
                  <a:moveTo>
                    <a:pt x="0" y="0"/>
                  </a:moveTo>
                  <a:cubicBezTo>
                    <a:pt x="0" y="0"/>
                    <a:pt x="16" y="162"/>
                    <a:pt x="176" y="194"/>
                  </a:cubicBezTo>
                  <a:cubicBezTo>
                    <a:pt x="176" y="194"/>
                    <a:pt x="219" y="336"/>
                    <a:pt x="250" y="375"/>
                  </a:cubicBezTo>
                  <a:cubicBezTo>
                    <a:pt x="269" y="360"/>
                    <a:pt x="269" y="360"/>
                    <a:pt x="269" y="360"/>
                  </a:cubicBezTo>
                  <a:cubicBezTo>
                    <a:pt x="269" y="360"/>
                    <a:pt x="243" y="180"/>
                    <a:pt x="235" y="159"/>
                  </a:cubicBezTo>
                  <a:cubicBezTo>
                    <a:pt x="227" y="138"/>
                    <a:pt x="105" y="81"/>
                    <a:pt x="87" y="13"/>
                  </a:cubicBezTo>
                  <a:lnTo>
                    <a:pt x="0"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7">
              <a:extLst>
                <a:ext uri="{FF2B5EF4-FFF2-40B4-BE49-F238E27FC236}">
                  <a16:creationId xmlns:a16="http://schemas.microsoft.com/office/drawing/2014/main" id="{67FFE426-69DC-4438-98A9-B6D913A6A164}"/>
                </a:ext>
              </a:extLst>
            </p:cNvPr>
            <p:cNvSpPr>
              <a:spLocks/>
            </p:cNvSpPr>
            <p:nvPr userDrawn="1"/>
          </p:nvSpPr>
          <p:spPr bwMode="auto">
            <a:xfrm>
              <a:off x="5113338" y="4216400"/>
              <a:ext cx="701675" cy="917575"/>
            </a:xfrm>
            <a:custGeom>
              <a:avLst/>
              <a:gdLst>
                <a:gd name="T0" fmla="*/ 182 w 232"/>
                <a:gd name="T1" fmla="*/ 0 h 304"/>
                <a:gd name="T2" fmla="*/ 0 w 232"/>
                <a:gd name="T3" fmla="*/ 221 h 304"/>
                <a:gd name="T4" fmla="*/ 172 w 232"/>
                <a:gd name="T5" fmla="*/ 291 h 304"/>
                <a:gd name="T6" fmla="*/ 232 w 232"/>
                <a:gd name="T7" fmla="*/ 34 h 304"/>
                <a:gd name="T8" fmla="*/ 182 w 232"/>
                <a:gd name="T9" fmla="*/ 0 h 304"/>
              </a:gdLst>
              <a:ahLst/>
              <a:cxnLst>
                <a:cxn ang="0">
                  <a:pos x="T0" y="T1"/>
                </a:cxn>
                <a:cxn ang="0">
                  <a:pos x="T2" y="T3"/>
                </a:cxn>
                <a:cxn ang="0">
                  <a:pos x="T4" y="T5"/>
                </a:cxn>
                <a:cxn ang="0">
                  <a:pos x="T6" y="T7"/>
                </a:cxn>
                <a:cxn ang="0">
                  <a:pos x="T8" y="T9"/>
                </a:cxn>
              </a:cxnLst>
              <a:rect l="0" t="0" r="r" b="b"/>
              <a:pathLst>
                <a:path w="232" h="304">
                  <a:moveTo>
                    <a:pt x="182" y="0"/>
                  </a:moveTo>
                  <a:cubicBezTo>
                    <a:pt x="182" y="0"/>
                    <a:pt x="66" y="56"/>
                    <a:pt x="0" y="221"/>
                  </a:cubicBezTo>
                  <a:cubicBezTo>
                    <a:pt x="0" y="221"/>
                    <a:pt x="107" y="304"/>
                    <a:pt x="172" y="291"/>
                  </a:cubicBezTo>
                  <a:cubicBezTo>
                    <a:pt x="172" y="291"/>
                    <a:pt x="163" y="145"/>
                    <a:pt x="232" y="34"/>
                  </a:cubicBezTo>
                  <a:cubicBezTo>
                    <a:pt x="232" y="34"/>
                    <a:pt x="190" y="20"/>
                    <a:pt x="182" y="0"/>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8">
              <a:extLst>
                <a:ext uri="{FF2B5EF4-FFF2-40B4-BE49-F238E27FC236}">
                  <a16:creationId xmlns:a16="http://schemas.microsoft.com/office/drawing/2014/main" id="{25B28FC0-2534-4C88-818B-63F87496AA65}"/>
                </a:ext>
              </a:extLst>
            </p:cNvPr>
            <p:cNvSpPr>
              <a:spLocks/>
            </p:cNvSpPr>
            <p:nvPr userDrawn="1"/>
          </p:nvSpPr>
          <p:spPr bwMode="auto">
            <a:xfrm>
              <a:off x="6242050" y="4494213"/>
              <a:ext cx="204787" cy="133350"/>
            </a:xfrm>
            <a:custGeom>
              <a:avLst/>
              <a:gdLst>
                <a:gd name="T0" fmla="*/ 0 w 68"/>
                <a:gd name="T1" fmla="*/ 30 h 44"/>
                <a:gd name="T2" fmla="*/ 21 w 68"/>
                <a:gd name="T3" fmla="*/ 2 h 44"/>
                <a:gd name="T4" fmla="*/ 20 w 68"/>
                <a:gd name="T5" fmla="*/ 17 h 44"/>
                <a:gd name="T6" fmla="*/ 67 w 68"/>
                <a:gd name="T7" fmla="*/ 32 h 44"/>
                <a:gd name="T8" fmla="*/ 9 w 68"/>
                <a:gd name="T9" fmla="*/ 44 h 44"/>
                <a:gd name="T10" fmla="*/ 0 w 68"/>
                <a:gd name="T11" fmla="*/ 30 h 44"/>
              </a:gdLst>
              <a:ahLst/>
              <a:cxnLst>
                <a:cxn ang="0">
                  <a:pos x="T0" y="T1"/>
                </a:cxn>
                <a:cxn ang="0">
                  <a:pos x="T2" y="T3"/>
                </a:cxn>
                <a:cxn ang="0">
                  <a:pos x="T4" y="T5"/>
                </a:cxn>
                <a:cxn ang="0">
                  <a:pos x="T6" y="T7"/>
                </a:cxn>
                <a:cxn ang="0">
                  <a:pos x="T8" y="T9"/>
                </a:cxn>
                <a:cxn ang="0">
                  <a:pos x="T10" y="T11"/>
                </a:cxn>
              </a:cxnLst>
              <a:rect l="0" t="0" r="r" b="b"/>
              <a:pathLst>
                <a:path w="68" h="44">
                  <a:moveTo>
                    <a:pt x="0" y="30"/>
                  </a:moveTo>
                  <a:cubicBezTo>
                    <a:pt x="0" y="30"/>
                    <a:pt x="16" y="0"/>
                    <a:pt x="21" y="2"/>
                  </a:cubicBezTo>
                  <a:cubicBezTo>
                    <a:pt x="26" y="3"/>
                    <a:pt x="20" y="17"/>
                    <a:pt x="20" y="17"/>
                  </a:cubicBezTo>
                  <a:cubicBezTo>
                    <a:pt x="20" y="17"/>
                    <a:pt x="66" y="28"/>
                    <a:pt x="67" y="32"/>
                  </a:cubicBezTo>
                  <a:cubicBezTo>
                    <a:pt x="68" y="37"/>
                    <a:pt x="9" y="44"/>
                    <a:pt x="9" y="44"/>
                  </a:cubicBezTo>
                  <a:lnTo>
                    <a:pt x="0" y="3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a:extLst>
                <a:ext uri="{FF2B5EF4-FFF2-40B4-BE49-F238E27FC236}">
                  <a16:creationId xmlns:a16="http://schemas.microsoft.com/office/drawing/2014/main" id="{A705F808-CC1C-439A-BD6B-567EBAC8CFA8}"/>
                </a:ext>
              </a:extLst>
            </p:cNvPr>
            <p:cNvSpPr>
              <a:spLocks/>
            </p:cNvSpPr>
            <p:nvPr userDrawn="1"/>
          </p:nvSpPr>
          <p:spPr bwMode="auto">
            <a:xfrm>
              <a:off x="5473700" y="4225925"/>
              <a:ext cx="795337" cy="682625"/>
            </a:xfrm>
            <a:custGeom>
              <a:avLst/>
              <a:gdLst>
                <a:gd name="T0" fmla="*/ 14 w 263"/>
                <a:gd name="T1" fmla="*/ 57 h 226"/>
                <a:gd name="T2" fmla="*/ 111 w 263"/>
                <a:gd name="T3" fmla="*/ 195 h 226"/>
                <a:gd name="T4" fmla="*/ 263 w 263"/>
                <a:gd name="T5" fmla="*/ 133 h 226"/>
                <a:gd name="T6" fmla="*/ 254 w 263"/>
                <a:gd name="T7" fmla="*/ 114 h 226"/>
                <a:gd name="T8" fmla="*/ 152 w 263"/>
                <a:gd name="T9" fmla="*/ 143 h 226"/>
                <a:gd name="T10" fmla="*/ 78 w 263"/>
                <a:gd name="T11" fmla="*/ 29 h 226"/>
                <a:gd name="T12" fmla="*/ 26 w 263"/>
                <a:gd name="T13" fmla="*/ 15 h 226"/>
                <a:gd name="T14" fmla="*/ 14 w 263"/>
                <a:gd name="T15" fmla="*/ 57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26">
                  <a:moveTo>
                    <a:pt x="14" y="57"/>
                  </a:moveTo>
                  <a:cubicBezTo>
                    <a:pt x="14" y="57"/>
                    <a:pt x="73" y="164"/>
                    <a:pt x="111" y="195"/>
                  </a:cubicBezTo>
                  <a:cubicBezTo>
                    <a:pt x="149" y="226"/>
                    <a:pt x="263" y="133"/>
                    <a:pt x="263" y="133"/>
                  </a:cubicBezTo>
                  <a:cubicBezTo>
                    <a:pt x="254" y="114"/>
                    <a:pt x="254" y="114"/>
                    <a:pt x="254" y="114"/>
                  </a:cubicBezTo>
                  <a:cubicBezTo>
                    <a:pt x="152" y="143"/>
                    <a:pt x="152" y="143"/>
                    <a:pt x="152" y="143"/>
                  </a:cubicBezTo>
                  <a:cubicBezTo>
                    <a:pt x="78" y="29"/>
                    <a:pt x="78" y="29"/>
                    <a:pt x="78" y="29"/>
                  </a:cubicBezTo>
                  <a:cubicBezTo>
                    <a:pt x="78" y="29"/>
                    <a:pt x="52" y="0"/>
                    <a:pt x="26" y="15"/>
                  </a:cubicBezTo>
                  <a:cubicBezTo>
                    <a:pt x="0" y="29"/>
                    <a:pt x="14" y="57"/>
                    <a:pt x="14"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a:extLst>
                <a:ext uri="{FF2B5EF4-FFF2-40B4-BE49-F238E27FC236}">
                  <a16:creationId xmlns:a16="http://schemas.microsoft.com/office/drawing/2014/main" id="{82E1E856-F7E6-420A-BCAA-EE32C43D1385}"/>
                </a:ext>
              </a:extLst>
            </p:cNvPr>
            <p:cNvSpPr>
              <a:spLocks/>
            </p:cNvSpPr>
            <p:nvPr userDrawn="1"/>
          </p:nvSpPr>
          <p:spPr bwMode="auto">
            <a:xfrm>
              <a:off x="5110163" y="6096000"/>
              <a:ext cx="215900" cy="95250"/>
            </a:xfrm>
            <a:custGeom>
              <a:avLst/>
              <a:gdLst>
                <a:gd name="T0" fmla="*/ 33 w 71"/>
                <a:gd name="T1" fmla="*/ 0 h 32"/>
                <a:gd name="T2" fmla="*/ 64 w 71"/>
                <a:gd name="T3" fmla="*/ 25 h 32"/>
                <a:gd name="T4" fmla="*/ 7 w 71"/>
                <a:gd name="T5" fmla="*/ 20 h 32"/>
                <a:gd name="T6" fmla="*/ 8 w 71"/>
                <a:gd name="T7" fmla="*/ 0 h 32"/>
                <a:gd name="T8" fmla="*/ 33 w 71"/>
                <a:gd name="T9" fmla="*/ 0 h 32"/>
              </a:gdLst>
              <a:ahLst/>
              <a:cxnLst>
                <a:cxn ang="0">
                  <a:pos x="T0" y="T1"/>
                </a:cxn>
                <a:cxn ang="0">
                  <a:pos x="T2" y="T3"/>
                </a:cxn>
                <a:cxn ang="0">
                  <a:pos x="T4" y="T5"/>
                </a:cxn>
                <a:cxn ang="0">
                  <a:pos x="T6" y="T7"/>
                </a:cxn>
                <a:cxn ang="0">
                  <a:pos x="T8" y="T9"/>
                </a:cxn>
              </a:cxnLst>
              <a:rect l="0" t="0" r="r" b="b"/>
              <a:pathLst>
                <a:path w="71" h="32">
                  <a:moveTo>
                    <a:pt x="33" y="0"/>
                  </a:moveTo>
                  <a:cubicBezTo>
                    <a:pt x="33" y="0"/>
                    <a:pt x="48" y="22"/>
                    <a:pt x="64" y="25"/>
                  </a:cubicBezTo>
                  <a:cubicBezTo>
                    <a:pt x="71" y="32"/>
                    <a:pt x="19" y="29"/>
                    <a:pt x="7" y="20"/>
                  </a:cubicBezTo>
                  <a:cubicBezTo>
                    <a:pt x="0" y="14"/>
                    <a:pt x="8" y="0"/>
                    <a:pt x="8" y="0"/>
                  </a:cubicBezTo>
                  <a:lnTo>
                    <a:pt x="33"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
              <a:extLst>
                <a:ext uri="{FF2B5EF4-FFF2-40B4-BE49-F238E27FC236}">
                  <a16:creationId xmlns:a16="http://schemas.microsoft.com/office/drawing/2014/main" id="{A0788355-F4E3-4129-BF59-C99C4F57AB5A}"/>
                </a:ext>
              </a:extLst>
            </p:cNvPr>
            <p:cNvSpPr>
              <a:spLocks/>
            </p:cNvSpPr>
            <p:nvPr userDrawn="1"/>
          </p:nvSpPr>
          <p:spPr bwMode="auto">
            <a:xfrm>
              <a:off x="6002338" y="5943600"/>
              <a:ext cx="200025" cy="115888"/>
            </a:xfrm>
            <a:custGeom>
              <a:avLst/>
              <a:gdLst>
                <a:gd name="T0" fmla="*/ 17 w 66"/>
                <a:gd name="T1" fmla="*/ 4 h 38"/>
                <a:gd name="T2" fmla="*/ 56 w 66"/>
                <a:gd name="T3" fmla="*/ 0 h 38"/>
                <a:gd name="T4" fmla="*/ 12 w 66"/>
                <a:gd name="T5" fmla="*/ 36 h 38"/>
                <a:gd name="T6" fmla="*/ 0 w 66"/>
                <a:gd name="T7" fmla="*/ 21 h 38"/>
                <a:gd name="T8" fmla="*/ 17 w 66"/>
                <a:gd name="T9" fmla="*/ 4 h 38"/>
              </a:gdLst>
              <a:ahLst/>
              <a:cxnLst>
                <a:cxn ang="0">
                  <a:pos x="T0" y="T1"/>
                </a:cxn>
                <a:cxn ang="0">
                  <a:pos x="T2" y="T3"/>
                </a:cxn>
                <a:cxn ang="0">
                  <a:pos x="T4" y="T5"/>
                </a:cxn>
                <a:cxn ang="0">
                  <a:pos x="T6" y="T7"/>
                </a:cxn>
                <a:cxn ang="0">
                  <a:pos x="T8" y="T9"/>
                </a:cxn>
              </a:cxnLst>
              <a:rect l="0" t="0" r="r" b="b"/>
              <a:pathLst>
                <a:path w="66" h="38">
                  <a:moveTo>
                    <a:pt x="17" y="4"/>
                  </a:moveTo>
                  <a:cubicBezTo>
                    <a:pt x="17" y="4"/>
                    <a:pt x="42" y="9"/>
                    <a:pt x="56" y="0"/>
                  </a:cubicBezTo>
                  <a:cubicBezTo>
                    <a:pt x="66" y="0"/>
                    <a:pt x="27" y="34"/>
                    <a:pt x="12" y="36"/>
                  </a:cubicBezTo>
                  <a:cubicBezTo>
                    <a:pt x="3" y="38"/>
                    <a:pt x="0" y="21"/>
                    <a:pt x="0" y="21"/>
                  </a:cubicBezTo>
                  <a:lnTo>
                    <a:pt x="17" y="4"/>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a:extLst>
                <a:ext uri="{FF2B5EF4-FFF2-40B4-BE49-F238E27FC236}">
                  <a16:creationId xmlns:a16="http://schemas.microsoft.com/office/drawing/2014/main" id="{E611B7F3-BF61-42A5-B595-DA26C8A73903}"/>
                </a:ext>
              </a:extLst>
            </p:cNvPr>
            <p:cNvSpPr>
              <a:spLocks/>
            </p:cNvSpPr>
            <p:nvPr userDrawn="1"/>
          </p:nvSpPr>
          <p:spPr bwMode="auto">
            <a:xfrm>
              <a:off x="5594350" y="3789363"/>
              <a:ext cx="387350" cy="393700"/>
            </a:xfrm>
            <a:custGeom>
              <a:avLst/>
              <a:gdLst>
                <a:gd name="T0" fmla="*/ 51 w 128"/>
                <a:gd name="T1" fmla="*/ 54 h 130"/>
                <a:gd name="T2" fmla="*/ 128 w 128"/>
                <a:gd name="T3" fmla="*/ 45 h 130"/>
                <a:gd name="T4" fmla="*/ 49 w 128"/>
                <a:gd name="T5" fmla="*/ 20 h 130"/>
                <a:gd name="T6" fmla="*/ 17 w 128"/>
                <a:gd name="T7" fmla="*/ 57 h 130"/>
                <a:gd name="T8" fmla="*/ 5 w 128"/>
                <a:gd name="T9" fmla="*/ 89 h 130"/>
                <a:gd name="T10" fmla="*/ 33 w 128"/>
                <a:gd name="T11" fmla="*/ 130 h 130"/>
                <a:gd name="T12" fmla="*/ 44 w 128"/>
                <a:gd name="T13" fmla="*/ 63 h 130"/>
                <a:gd name="T14" fmla="*/ 51 w 128"/>
                <a:gd name="T15" fmla="*/ 54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51" y="54"/>
                  </a:moveTo>
                  <a:cubicBezTo>
                    <a:pt x="51" y="54"/>
                    <a:pt x="103" y="82"/>
                    <a:pt x="128" y="45"/>
                  </a:cubicBezTo>
                  <a:cubicBezTo>
                    <a:pt x="128" y="45"/>
                    <a:pt x="96" y="0"/>
                    <a:pt x="49" y="20"/>
                  </a:cubicBezTo>
                  <a:cubicBezTo>
                    <a:pt x="3" y="40"/>
                    <a:pt x="17" y="57"/>
                    <a:pt x="17" y="57"/>
                  </a:cubicBezTo>
                  <a:cubicBezTo>
                    <a:pt x="17" y="57"/>
                    <a:pt x="0" y="66"/>
                    <a:pt x="5" y="89"/>
                  </a:cubicBezTo>
                  <a:cubicBezTo>
                    <a:pt x="10" y="112"/>
                    <a:pt x="33" y="130"/>
                    <a:pt x="33" y="130"/>
                  </a:cubicBezTo>
                  <a:cubicBezTo>
                    <a:pt x="33" y="130"/>
                    <a:pt x="72" y="95"/>
                    <a:pt x="44" y="63"/>
                  </a:cubicBezTo>
                  <a:lnTo>
                    <a:pt x="51" y="54"/>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a:extLst>
                <a:ext uri="{FF2B5EF4-FFF2-40B4-BE49-F238E27FC236}">
                  <a16:creationId xmlns:a16="http://schemas.microsoft.com/office/drawing/2014/main" id="{ABAE8C8E-2811-4F81-B850-DE4806DA2853}"/>
                </a:ext>
              </a:extLst>
            </p:cNvPr>
            <p:cNvSpPr>
              <a:spLocks/>
            </p:cNvSpPr>
            <p:nvPr userDrawn="1"/>
          </p:nvSpPr>
          <p:spPr bwMode="auto">
            <a:xfrm>
              <a:off x="5908675" y="4056063"/>
              <a:ext cx="76200" cy="106363"/>
            </a:xfrm>
            <a:custGeom>
              <a:avLst/>
              <a:gdLst>
                <a:gd name="T0" fmla="*/ 6 w 25"/>
                <a:gd name="T1" fmla="*/ 0 h 35"/>
                <a:gd name="T2" fmla="*/ 24 w 25"/>
                <a:gd name="T3" fmla="*/ 32 h 35"/>
                <a:gd name="T4" fmla="*/ 7 w 25"/>
                <a:gd name="T5" fmla="*/ 35 h 35"/>
                <a:gd name="T6" fmla="*/ 6 w 25"/>
                <a:gd name="T7" fmla="*/ 0 h 35"/>
              </a:gdLst>
              <a:ahLst/>
              <a:cxnLst>
                <a:cxn ang="0">
                  <a:pos x="T0" y="T1"/>
                </a:cxn>
                <a:cxn ang="0">
                  <a:pos x="T2" y="T3"/>
                </a:cxn>
                <a:cxn ang="0">
                  <a:pos x="T4" y="T5"/>
                </a:cxn>
                <a:cxn ang="0">
                  <a:pos x="T6" y="T7"/>
                </a:cxn>
              </a:cxnLst>
              <a:rect l="0" t="0" r="r" b="b"/>
              <a:pathLst>
                <a:path w="25" h="35">
                  <a:moveTo>
                    <a:pt x="6" y="0"/>
                  </a:moveTo>
                  <a:cubicBezTo>
                    <a:pt x="6" y="0"/>
                    <a:pt x="23" y="22"/>
                    <a:pt x="24" y="32"/>
                  </a:cubicBezTo>
                  <a:cubicBezTo>
                    <a:pt x="25" y="35"/>
                    <a:pt x="7" y="35"/>
                    <a:pt x="7" y="35"/>
                  </a:cubicBezTo>
                  <a:cubicBezTo>
                    <a:pt x="7" y="35"/>
                    <a:pt x="0" y="16"/>
                    <a:pt x="6"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a:extLst>
                <a:ext uri="{FF2B5EF4-FFF2-40B4-BE49-F238E27FC236}">
                  <a16:creationId xmlns:a16="http://schemas.microsoft.com/office/drawing/2014/main" id="{D4607E92-E5E8-4682-B462-86A8215D3038}"/>
                </a:ext>
              </a:extLst>
            </p:cNvPr>
            <p:cNvSpPr>
              <a:spLocks/>
            </p:cNvSpPr>
            <p:nvPr userDrawn="1"/>
          </p:nvSpPr>
          <p:spPr bwMode="auto">
            <a:xfrm>
              <a:off x="9737725" y="3875088"/>
              <a:ext cx="157162" cy="193675"/>
            </a:xfrm>
            <a:custGeom>
              <a:avLst/>
              <a:gdLst>
                <a:gd name="T0" fmla="*/ 18 w 52"/>
                <a:gd name="T1" fmla="*/ 61 h 64"/>
                <a:gd name="T2" fmla="*/ 2 w 52"/>
                <a:gd name="T3" fmla="*/ 54 h 64"/>
                <a:gd name="T4" fmla="*/ 49 w 52"/>
                <a:gd name="T5" fmla="*/ 3 h 64"/>
                <a:gd name="T6" fmla="*/ 31 w 52"/>
                <a:gd name="T7" fmla="*/ 50 h 64"/>
                <a:gd name="T8" fmla="*/ 18 w 52"/>
                <a:gd name="T9" fmla="*/ 61 h 64"/>
              </a:gdLst>
              <a:ahLst/>
              <a:cxnLst>
                <a:cxn ang="0">
                  <a:pos x="T0" y="T1"/>
                </a:cxn>
                <a:cxn ang="0">
                  <a:pos x="T2" y="T3"/>
                </a:cxn>
                <a:cxn ang="0">
                  <a:pos x="T4" y="T5"/>
                </a:cxn>
                <a:cxn ang="0">
                  <a:pos x="T6" y="T7"/>
                </a:cxn>
                <a:cxn ang="0">
                  <a:pos x="T8" y="T9"/>
                </a:cxn>
              </a:cxnLst>
              <a:rect l="0" t="0" r="r" b="b"/>
              <a:pathLst>
                <a:path w="52" h="64">
                  <a:moveTo>
                    <a:pt x="18" y="61"/>
                  </a:moveTo>
                  <a:cubicBezTo>
                    <a:pt x="18" y="61"/>
                    <a:pt x="0" y="64"/>
                    <a:pt x="2" y="54"/>
                  </a:cubicBezTo>
                  <a:cubicBezTo>
                    <a:pt x="3" y="44"/>
                    <a:pt x="46" y="0"/>
                    <a:pt x="49" y="3"/>
                  </a:cubicBezTo>
                  <a:cubicBezTo>
                    <a:pt x="52" y="5"/>
                    <a:pt x="28" y="41"/>
                    <a:pt x="31" y="50"/>
                  </a:cubicBezTo>
                  <a:cubicBezTo>
                    <a:pt x="35" y="58"/>
                    <a:pt x="18" y="61"/>
                    <a:pt x="18" y="61"/>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a:extLst>
                <a:ext uri="{FF2B5EF4-FFF2-40B4-BE49-F238E27FC236}">
                  <a16:creationId xmlns:a16="http://schemas.microsoft.com/office/drawing/2014/main" id="{DF6A7073-016D-49B7-B9DB-4F24A617B072}"/>
                </a:ext>
              </a:extLst>
            </p:cNvPr>
            <p:cNvSpPr>
              <a:spLocks/>
            </p:cNvSpPr>
            <p:nvPr userDrawn="1"/>
          </p:nvSpPr>
          <p:spPr bwMode="auto">
            <a:xfrm>
              <a:off x="9810750" y="4006850"/>
              <a:ext cx="968375" cy="530225"/>
            </a:xfrm>
            <a:custGeom>
              <a:avLst/>
              <a:gdLst>
                <a:gd name="T0" fmla="*/ 271 w 320"/>
                <a:gd name="T1" fmla="*/ 89 h 175"/>
                <a:gd name="T2" fmla="*/ 16 w 320"/>
                <a:gd name="T3" fmla="*/ 0 h 175"/>
                <a:gd name="T4" fmla="*/ 0 w 320"/>
                <a:gd name="T5" fmla="*/ 21 h 175"/>
                <a:gd name="T6" fmla="*/ 260 w 320"/>
                <a:gd name="T7" fmla="*/ 163 h 175"/>
                <a:gd name="T8" fmla="*/ 311 w 320"/>
                <a:gd name="T9" fmla="*/ 124 h 175"/>
                <a:gd name="T10" fmla="*/ 271 w 320"/>
                <a:gd name="T11" fmla="*/ 89 h 175"/>
              </a:gdLst>
              <a:ahLst/>
              <a:cxnLst>
                <a:cxn ang="0">
                  <a:pos x="T0" y="T1"/>
                </a:cxn>
                <a:cxn ang="0">
                  <a:pos x="T2" y="T3"/>
                </a:cxn>
                <a:cxn ang="0">
                  <a:pos x="T4" y="T5"/>
                </a:cxn>
                <a:cxn ang="0">
                  <a:pos x="T6" y="T7"/>
                </a:cxn>
                <a:cxn ang="0">
                  <a:pos x="T8" y="T9"/>
                </a:cxn>
                <a:cxn ang="0">
                  <a:pos x="T10" y="T11"/>
                </a:cxn>
              </a:cxnLst>
              <a:rect l="0" t="0" r="r" b="b"/>
              <a:pathLst>
                <a:path w="320" h="175">
                  <a:moveTo>
                    <a:pt x="271" y="89"/>
                  </a:moveTo>
                  <a:cubicBezTo>
                    <a:pt x="271" y="89"/>
                    <a:pt x="116" y="125"/>
                    <a:pt x="16" y="0"/>
                  </a:cubicBezTo>
                  <a:cubicBezTo>
                    <a:pt x="0" y="21"/>
                    <a:pt x="0" y="21"/>
                    <a:pt x="0" y="21"/>
                  </a:cubicBezTo>
                  <a:cubicBezTo>
                    <a:pt x="0" y="21"/>
                    <a:pt x="72" y="175"/>
                    <a:pt x="260" y="163"/>
                  </a:cubicBezTo>
                  <a:cubicBezTo>
                    <a:pt x="260" y="163"/>
                    <a:pt x="302" y="164"/>
                    <a:pt x="311" y="124"/>
                  </a:cubicBezTo>
                  <a:cubicBezTo>
                    <a:pt x="320" y="83"/>
                    <a:pt x="271" y="89"/>
                    <a:pt x="271" y="89"/>
                  </a:cubicBezTo>
                  <a:close/>
                </a:path>
              </a:pathLst>
            </a:custGeom>
            <a:solidFill>
              <a:srgbClr val="317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a:extLst>
                <a:ext uri="{FF2B5EF4-FFF2-40B4-BE49-F238E27FC236}">
                  <a16:creationId xmlns:a16="http://schemas.microsoft.com/office/drawing/2014/main" id="{2BD59572-9374-4E4C-BDF2-BA6D4ED64730}"/>
                </a:ext>
              </a:extLst>
            </p:cNvPr>
            <p:cNvSpPr>
              <a:spLocks/>
            </p:cNvSpPr>
            <p:nvPr userDrawn="1"/>
          </p:nvSpPr>
          <p:spPr bwMode="auto">
            <a:xfrm>
              <a:off x="10518775" y="4822825"/>
              <a:ext cx="423862" cy="1306513"/>
            </a:xfrm>
            <a:custGeom>
              <a:avLst/>
              <a:gdLst>
                <a:gd name="T0" fmla="*/ 0 w 140"/>
                <a:gd name="T1" fmla="*/ 38 h 432"/>
                <a:gd name="T2" fmla="*/ 45 w 140"/>
                <a:gd name="T3" fmla="*/ 268 h 432"/>
                <a:gd name="T4" fmla="*/ 99 w 140"/>
                <a:gd name="T5" fmla="*/ 411 h 432"/>
                <a:gd name="T6" fmla="*/ 73 w 140"/>
                <a:gd name="T7" fmla="*/ 430 h 432"/>
                <a:gd name="T8" fmla="*/ 132 w 140"/>
                <a:gd name="T9" fmla="*/ 422 h 432"/>
                <a:gd name="T10" fmla="*/ 116 w 140"/>
                <a:gd name="T11" fmla="*/ 131 h 432"/>
                <a:gd name="T12" fmla="*/ 113 w 140"/>
                <a:gd name="T13" fmla="*/ 17 h 432"/>
                <a:gd name="T14" fmla="*/ 0 w 140"/>
                <a:gd name="T15" fmla="*/ 38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432">
                  <a:moveTo>
                    <a:pt x="0" y="38"/>
                  </a:moveTo>
                  <a:cubicBezTo>
                    <a:pt x="0" y="38"/>
                    <a:pt x="14" y="200"/>
                    <a:pt x="45" y="268"/>
                  </a:cubicBezTo>
                  <a:cubicBezTo>
                    <a:pt x="76" y="337"/>
                    <a:pt x="99" y="411"/>
                    <a:pt x="99" y="411"/>
                  </a:cubicBezTo>
                  <a:cubicBezTo>
                    <a:pt x="73" y="430"/>
                    <a:pt x="73" y="430"/>
                    <a:pt x="73" y="430"/>
                  </a:cubicBezTo>
                  <a:cubicBezTo>
                    <a:pt x="73" y="430"/>
                    <a:pt x="118" y="432"/>
                    <a:pt x="132" y="422"/>
                  </a:cubicBezTo>
                  <a:cubicBezTo>
                    <a:pt x="140" y="408"/>
                    <a:pt x="113" y="178"/>
                    <a:pt x="116" y="131"/>
                  </a:cubicBezTo>
                  <a:cubicBezTo>
                    <a:pt x="118" y="83"/>
                    <a:pt x="113" y="17"/>
                    <a:pt x="113" y="17"/>
                  </a:cubicBezTo>
                  <a:cubicBezTo>
                    <a:pt x="113" y="17"/>
                    <a:pt x="40" y="0"/>
                    <a:pt x="0" y="38"/>
                  </a:cubicBez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a:extLst>
                <a:ext uri="{FF2B5EF4-FFF2-40B4-BE49-F238E27FC236}">
                  <a16:creationId xmlns:a16="http://schemas.microsoft.com/office/drawing/2014/main" id="{380D115D-F98F-4CA6-B7E9-1BD6ECCD7A23}"/>
                </a:ext>
              </a:extLst>
            </p:cNvPr>
            <p:cNvSpPr>
              <a:spLocks/>
            </p:cNvSpPr>
            <p:nvPr userDrawn="1"/>
          </p:nvSpPr>
          <p:spPr bwMode="auto">
            <a:xfrm>
              <a:off x="10001250" y="4908550"/>
              <a:ext cx="731837" cy="1204913"/>
            </a:xfrm>
            <a:custGeom>
              <a:avLst/>
              <a:gdLst>
                <a:gd name="T0" fmla="*/ 9 w 242"/>
                <a:gd name="T1" fmla="*/ 373 h 399"/>
                <a:gd name="T2" fmla="*/ 43 w 242"/>
                <a:gd name="T3" fmla="*/ 370 h 399"/>
                <a:gd name="T4" fmla="*/ 41 w 242"/>
                <a:gd name="T5" fmla="*/ 184 h 399"/>
                <a:gd name="T6" fmla="*/ 151 w 242"/>
                <a:gd name="T7" fmla="*/ 26 h 399"/>
                <a:gd name="T8" fmla="*/ 229 w 242"/>
                <a:gd name="T9" fmla="*/ 0 h 399"/>
                <a:gd name="T10" fmla="*/ 101 w 242"/>
                <a:gd name="T11" fmla="*/ 207 h 399"/>
                <a:gd name="T12" fmla="*/ 64 w 242"/>
                <a:gd name="T13" fmla="*/ 382 h 399"/>
                <a:gd name="T14" fmla="*/ 64 w 242"/>
                <a:gd name="T15" fmla="*/ 382 h 399"/>
                <a:gd name="T16" fmla="*/ 56 w 242"/>
                <a:gd name="T17" fmla="*/ 398 h 399"/>
                <a:gd name="T18" fmla="*/ 9 w 242"/>
                <a:gd name="T19" fmla="*/ 3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399">
                  <a:moveTo>
                    <a:pt x="9" y="373"/>
                  </a:moveTo>
                  <a:cubicBezTo>
                    <a:pt x="20" y="377"/>
                    <a:pt x="37" y="372"/>
                    <a:pt x="43" y="370"/>
                  </a:cubicBezTo>
                  <a:cubicBezTo>
                    <a:pt x="42" y="347"/>
                    <a:pt x="38" y="203"/>
                    <a:pt x="41" y="184"/>
                  </a:cubicBezTo>
                  <a:cubicBezTo>
                    <a:pt x="45" y="164"/>
                    <a:pt x="147" y="91"/>
                    <a:pt x="151" y="26"/>
                  </a:cubicBezTo>
                  <a:cubicBezTo>
                    <a:pt x="229" y="0"/>
                    <a:pt x="229" y="0"/>
                    <a:pt x="229" y="0"/>
                  </a:cubicBezTo>
                  <a:cubicBezTo>
                    <a:pt x="229" y="0"/>
                    <a:pt x="242" y="150"/>
                    <a:pt x="101" y="207"/>
                  </a:cubicBezTo>
                  <a:cubicBezTo>
                    <a:pt x="101" y="207"/>
                    <a:pt x="86" y="339"/>
                    <a:pt x="64" y="382"/>
                  </a:cubicBezTo>
                  <a:cubicBezTo>
                    <a:pt x="64" y="382"/>
                    <a:pt x="64" y="382"/>
                    <a:pt x="64" y="382"/>
                  </a:cubicBezTo>
                  <a:cubicBezTo>
                    <a:pt x="64" y="382"/>
                    <a:pt x="64" y="398"/>
                    <a:pt x="56" y="398"/>
                  </a:cubicBezTo>
                  <a:cubicBezTo>
                    <a:pt x="41" y="399"/>
                    <a:pt x="0" y="375"/>
                    <a:pt x="9" y="373"/>
                  </a:cubicBez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a:extLst>
                <a:ext uri="{FF2B5EF4-FFF2-40B4-BE49-F238E27FC236}">
                  <a16:creationId xmlns:a16="http://schemas.microsoft.com/office/drawing/2014/main" id="{74804CCC-8D51-4080-90B9-603D3DBDD5A1}"/>
                </a:ext>
              </a:extLst>
            </p:cNvPr>
            <p:cNvSpPr>
              <a:spLocks/>
            </p:cNvSpPr>
            <p:nvPr userDrawn="1"/>
          </p:nvSpPr>
          <p:spPr bwMode="auto">
            <a:xfrm>
              <a:off x="10502900" y="3792538"/>
              <a:ext cx="363537" cy="393700"/>
            </a:xfrm>
            <a:custGeom>
              <a:avLst/>
              <a:gdLst>
                <a:gd name="T0" fmla="*/ 4 w 120"/>
                <a:gd name="T1" fmla="*/ 65 h 130"/>
                <a:gd name="T2" fmla="*/ 36 w 120"/>
                <a:gd name="T3" fmla="*/ 130 h 130"/>
                <a:gd name="T4" fmla="*/ 101 w 120"/>
                <a:gd name="T5" fmla="*/ 65 h 130"/>
                <a:gd name="T6" fmla="*/ 36 w 120"/>
                <a:gd name="T7" fmla="*/ 0 h 130"/>
                <a:gd name="T8" fmla="*/ 4 w 120"/>
                <a:gd name="T9" fmla="*/ 65 h 130"/>
              </a:gdLst>
              <a:ahLst/>
              <a:cxnLst>
                <a:cxn ang="0">
                  <a:pos x="T0" y="T1"/>
                </a:cxn>
                <a:cxn ang="0">
                  <a:pos x="T2" y="T3"/>
                </a:cxn>
                <a:cxn ang="0">
                  <a:pos x="T4" y="T5"/>
                </a:cxn>
                <a:cxn ang="0">
                  <a:pos x="T6" y="T7"/>
                </a:cxn>
                <a:cxn ang="0">
                  <a:pos x="T8" y="T9"/>
                </a:cxn>
              </a:cxnLst>
              <a:rect l="0" t="0" r="r" b="b"/>
              <a:pathLst>
                <a:path w="120" h="130">
                  <a:moveTo>
                    <a:pt x="4" y="65"/>
                  </a:moveTo>
                  <a:cubicBezTo>
                    <a:pt x="4" y="101"/>
                    <a:pt x="0" y="130"/>
                    <a:pt x="36" y="130"/>
                  </a:cubicBezTo>
                  <a:cubicBezTo>
                    <a:pt x="72" y="130"/>
                    <a:pt x="101" y="101"/>
                    <a:pt x="101" y="65"/>
                  </a:cubicBezTo>
                  <a:cubicBezTo>
                    <a:pt x="101" y="29"/>
                    <a:pt x="120" y="0"/>
                    <a:pt x="36" y="0"/>
                  </a:cubicBezTo>
                  <a:cubicBezTo>
                    <a:pt x="0" y="0"/>
                    <a:pt x="4" y="29"/>
                    <a:pt x="4"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a:extLst>
                <a:ext uri="{FF2B5EF4-FFF2-40B4-BE49-F238E27FC236}">
                  <a16:creationId xmlns:a16="http://schemas.microsoft.com/office/drawing/2014/main" id="{6C0741C0-2941-4C93-A63E-42082714E835}"/>
                </a:ext>
              </a:extLst>
            </p:cNvPr>
            <p:cNvSpPr>
              <a:spLocks/>
            </p:cNvSpPr>
            <p:nvPr userDrawn="1"/>
          </p:nvSpPr>
          <p:spPr bwMode="auto">
            <a:xfrm>
              <a:off x="10491788" y="3702050"/>
              <a:ext cx="387350" cy="393700"/>
            </a:xfrm>
            <a:custGeom>
              <a:avLst/>
              <a:gdLst>
                <a:gd name="T0" fmla="*/ 77 w 128"/>
                <a:gd name="T1" fmla="*/ 53 h 130"/>
                <a:gd name="T2" fmla="*/ 0 w 128"/>
                <a:gd name="T3" fmla="*/ 45 h 130"/>
                <a:gd name="T4" fmla="*/ 78 w 128"/>
                <a:gd name="T5" fmla="*/ 20 h 130"/>
                <a:gd name="T6" fmla="*/ 110 w 128"/>
                <a:gd name="T7" fmla="*/ 57 h 130"/>
                <a:gd name="T8" fmla="*/ 123 w 128"/>
                <a:gd name="T9" fmla="*/ 89 h 130"/>
                <a:gd name="T10" fmla="*/ 94 w 128"/>
                <a:gd name="T11" fmla="*/ 130 h 130"/>
                <a:gd name="T12" fmla="*/ 84 w 128"/>
                <a:gd name="T13" fmla="*/ 62 h 130"/>
                <a:gd name="T14" fmla="*/ 77 w 128"/>
                <a:gd name="T15" fmla="*/ 5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77" y="53"/>
                  </a:moveTo>
                  <a:cubicBezTo>
                    <a:pt x="77" y="53"/>
                    <a:pt x="25" y="82"/>
                    <a:pt x="0" y="45"/>
                  </a:cubicBezTo>
                  <a:cubicBezTo>
                    <a:pt x="0" y="45"/>
                    <a:pt x="32" y="0"/>
                    <a:pt x="78" y="20"/>
                  </a:cubicBezTo>
                  <a:cubicBezTo>
                    <a:pt x="125" y="39"/>
                    <a:pt x="110" y="57"/>
                    <a:pt x="110" y="57"/>
                  </a:cubicBezTo>
                  <a:cubicBezTo>
                    <a:pt x="110" y="57"/>
                    <a:pt x="128" y="66"/>
                    <a:pt x="123" y="89"/>
                  </a:cubicBezTo>
                  <a:cubicBezTo>
                    <a:pt x="118" y="112"/>
                    <a:pt x="94" y="130"/>
                    <a:pt x="94" y="130"/>
                  </a:cubicBezTo>
                  <a:cubicBezTo>
                    <a:pt x="94" y="130"/>
                    <a:pt x="55" y="94"/>
                    <a:pt x="84" y="62"/>
                  </a:cubicBezTo>
                  <a:lnTo>
                    <a:pt x="77" y="53"/>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a:extLst>
                <a:ext uri="{FF2B5EF4-FFF2-40B4-BE49-F238E27FC236}">
                  <a16:creationId xmlns:a16="http://schemas.microsoft.com/office/drawing/2014/main" id="{F8095F91-4EC5-43D8-A1AA-A5A0868350EF}"/>
                </a:ext>
              </a:extLst>
            </p:cNvPr>
            <p:cNvSpPr>
              <a:spLocks/>
            </p:cNvSpPr>
            <p:nvPr userDrawn="1"/>
          </p:nvSpPr>
          <p:spPr bwMode="auto">
            <a:xfrm>
              <a:off x="10485438" y="3968750"/>
              <a:ext cx="77787" cy="104775"/>
            </a:xfrm>
            <a:custGeom>
              <a:avLst/>
              <a:gdLst>
                <a:gd name="T0" fmla="*/ 20 w 26"/>
                <a:gd name="T1" fmla="*/ 0 h 35"/>
                <a:gd name="T2" fmla="*/ 1 w 26"/>
                <a:gd name="T3" fmla="*/ 32 h 35"/>
                <a:gd name="T4" fmla="*/ 19 w 26"/>
                <a:gd name="T5" fmla="*/ 35 h 35"/>
                <a:gd name="T6" fmla="*/ 20 w 26"/>
                <a:gd name="T7" fmla="*/ 0 h 35"/>
              </a:gdLst>
              <a:ahLst/>
              <a:cxnLst>
                <a:cxn ang="0">
                  <a:pos x="T0" y="T1"/>
                </a:cxn>
                <a:cxn ang="0">
                  <a:pos x="T2" y="T3"/>
                </a:cxn>
                <a:cxn ang="0">
                  <a:pos x="T4" y="T5"/>
                </a:cxn>
                <a:cxn ang="0">
                  <a:pos x="T6" y="T7"/>
                </a:cxn>
              </a:cxnLst>
              <a:rect l="0" t="0" r="r" b="b"/>
              <a:pathLst>
                <a:path w="26" h="35">
                  <a:moveTo>
                    <a:pt x="20" y="0"/>
                  </a:moveTo>
                  <a:cubicBezTo>
                    <a:pt x="20" y="0"/>
                    <a:pt x="3" y="21"/>
                    <a:pt x="1" y="32"/>
                  </a:cubicBezTo>
                  <a:cubicBezTo>
                    <a:pt x="0" y="35"/>
                    <a:pt x="19" y="35"/>
                    <a:pt x="19" y="35"/>
                  </a:cubicBezTo>
                  <a:cubicBezTo>
                    <a:pt x="19" y="35"/>
                    <a:pt x="26" y="15"/>
                    <a:pt x="20"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a:extLst>
                <a:ext uri="{FF2B5EF4-FFF2-40B4-BE49-F238E27FC236}">
                  <a16:creationId xmlns:a16="http://schemas.microsoft.com/office/drawing/2014/main" id="{17177CD5-F0B8-4070-A2AE-348FA37C4118}"/>
                </a:ext>
              </a:extLst>
            </p:cNvPr>
            <p:cNvSpPr>
              <a:spLocks/>
            </p:cNvSpPr>
            <p:nvPr userDrawn="1"/>
          </p:nvSpPr>
          <p:spPr bwMode="auto">
            <a:xfrm>
              <a:off x="10575925" y="4125913"/>
              <a:ext cx="127000" cy="117475"/>
            </a:xfrm>
            <a:custGeom>
              <a:avLst/>
              <a:gdLst>
                <a:gd name="T0" fmla="*/ 3 w 42"/>
                <a:gd name="T1" fmla="*/ 16 h 39"/>
                <a:gd name="T2" fmla="*/ 0 w 42"/>
                <a:gd name="T3" fmla="*/ 38 h 39"/>
                <a:gd name="T4" fmla="*/ 42 w 42"/>
                <a:gd name="T5" fmla="*/ 26 h 39"/>
                <a:gd name="T6" fmla="*/ 41 w 42"/>
                <a:gd name="T7" fmla="*/ 0 h 39"/>
                <a:gd name="T8" fmla="*/ 3 w 42"/>
                <a:gd name="T9" fmla="*/ 16 h 39"/>
              </a:gdLst>
              <a:ahLst/>
              <a:cxnLst>
                <a:cxn ang="0">
                  <a:pos x="T0" y="T1"/>
                </a:cxn>
                <a:cxn ang="0">
                  <a:pos x="T2" y="T3"/>
                </a:cxn>
                <a:cxn ang="0">
                  <a:pos x="T4" y="T5"/>
                </a:cxn>
                <a:cxn ang="0">
                  <a:pos x="T6" y="T7"/>
                </a:cxn>
                <a:cxn ang="0">
                  <a:pos x="T8" y="T9"/>
                </a:cxn>
              </a:cxnLst>
              <a:rect l="0" t="0" r="r" b="b"/>
              <a:pathLst>
                <a:path w="42" h="39">
                  <a:moveTo>
                    <a:pt x="3" y="16"/>
                  </a:moveTo>
                  <a:cubicBezTo>
                    <a:pt x="0" y="38"/>
                    <a:pt x="0" y="38"/>
                    <a:pt x="0" y="38"/>
                  </a:cubicBezTo>
                  <a:cubicBezTo>
                    <a:pt x="0" y="38"/>
                    <a:pt x="33" y="39"/>
                    <a:pt x="42" y="26"/>
                  </a:cubicBezTo>
                  <a:cubicBezTo>
                    <a:pt x="41" y="0"/>
                    <a:pt x="41" y="0"/>
                    <a:pt x="41" y="0"/>
                  </a:cubicBezTo>
                  <a:lnTo>
                    <a:pt x="3" y="16"/>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a:extLst>
                <a:ext uri="{FF2B5EF4-FFF2-40B4-BE49-F238E27FC236}">
                  <a16:creationId xmlns:a16="http://schemas.microsoft.com/office/drawing/2014/main" id="{12E187F3-6BC4-467F-90DD-0747CBF7168B}"/>
                </a:ext>
              </a:extLst>
            </p:cNvPr>
            <p:cNvSpPr>
              <a:spLocks/>
            </p:cNvSpPr>
            <p:nvPr userDrawn="1"/>
          </p:nvSpPr>
          <p:spPr bwMode="auto">
            <a:xfrm>
              <a:off x="10431463" y="4179888"/>
              <a:ext cx="477837" cy="973138"/>
            </a:xfrm>
            <a:custGeom>
              <a:avLst/>
              <a:gdLst>
                <a:gd name="T0" fmla="*/ 45 w 158"/>
                <a:gd name="T1" fmla="*/ 14 h 322"/>
                <a:gd name="T2" fmla="*/ 0 w 158"/>
                <a:gd name="T3" fmla="*/ 277 h 322"/>
                <a:gd name="T4" fmla="*/ 150 w 158"/>
                <a:gd name="T5" fmla="*/ 261 h 322"/>
                <a:gd name="T6" fmla="*/ 92 w 158"/>
                <a:gd name="T7" fmla="*/ 0 h 322"/>
                <a:gd name="T8" fmla="*/ 45 w 158"/>
                <a:gd name="T9" fmla="*/ 14 h 322"/>
              </a:gdLst>
              <a:ahLst/>
              <a:cxnLst>
                <a:cxn ang="0">
                  <a:pos x="T0" y="T1"/>
                </a:cxn>
                <a:cxn ang="0">
                  <a:pos x="T2" y="T3"/>
                </a:cxn>
                <a:cxn ang="0">
                  <a:pos x="T4" y="T5"/>
                </a:cxn>
                <a:cxn ang="0">
                  <a:pos x="T6" y="T7"/>
                </a:cxn>
                <a:cxn ang="0">
                  <a:pos x="T8" y="T9"/>
                </a:cxn>
              </a:cxnLst>
              <a:rect l="0" t="0" r="r" b="b"/>
              <a:pathLst>
                <a:path w="158" h="322">
                  <a:moveTo>
                    <a:pt x="45" y="14"/>
                  </a:moveTo>
                  <a:cubicBezTo>
                    <a:pt x="45" y="14"/>
                    <a:pt x="7" y="213"/>
                    <a:pt x="0" y="277"/>
                  </a:cubicBezTo>
                  <a:cubicBezTo>
                    <a:pt x="0" y="277"/>
                    <a:pt x="93" y="322"/>
                    <a:pt x="150" y="261"/>
                  </a:cubicBezTo>
                  <a:cubicBezTo>
                    <a:pt x="150" y="261"/>
                    <a:pt x="158" y="76"/>
                    <a:pt x="92" y="0"/>
                  </a:cubicBezTo>
                  <a:cubicBezTo>
                    <a:pt x="92" y="0"/>
                    <a:pt x="58" y="15"/>
                    <a:pt x="45" y="14"/>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a:extLst>
                <a:ext uri="{FF2B5EF4-FFF2-40B4-BE49-F238E27FC236}">
                  <a16:creationId xmlns:a16="http://schemas.microsoft.com/office/drawing/2014/main" id="{726DDBDD-1404-40BD-931A-D47D8F8A9D6E}"/>
                </a:ext>
              </a:extLst>
            </p:cNvPr>
            <p:cNvSpPr>
              <a:spLocks/>
            </p:cNvSpPr>
            <p:nvPr userDrawn="1"/>
          </p:nvSpPr>
          <p:spPr bwMode="auto">
            <a:xfrm>
              <a:off x="9804400" y="4497388"/>
              <a:ext cx="209550" cy="133350"/>
            </a:xfrm>
            <a:custGeom>
              <a:avLst/>
              <a:gdLst>
                <a:gd name="T0" fmla="*/ 69 w 69"/>
                <a:gd name="T1" fmla="*/ 30 h 44"/>
                <a:gd name="T2" fmla="*/ 48 w 69"/>
                <a:gd name="T3" fmla="*/ 2 h 44"/>
                <a:gd name="T4" fmla="*/ 49 w 69"/>
                <a:gd name="T5" fmla="*/ 17 h 44"/>
                <a:gd name="T6" fmla="*/ 1 w 69"/>
                <a:gd name="T7" fmla="*/ 32 h 44"/>
                <a:gd name="T8" fmla="*/ 59 w 69"/>
                <a:gd name="T9" fmla="*/ 44 h 44"/>
                <a:gd name="T10" fmla="*/ 69 w 69"/>
                <a:gd name="T11" fmla="*/ 30 h 44"/>
              </a:gdLst>
              <a:ahLst/>
              <a:cxnLst>
                <a:cxn ang="0">
                  <a:pos x="T0" y="T1"/>
                </a:cxn>
                <a:cxn ang="0">
                  <a:pos x="T2" y="T3"/>
                </a:cxn>
                <a:cxn ang="0">
                  <a:pos x="T4" y="T5"/>
                </a:cxn>
                <a:cxn ang="0">
                  <a:pos x="T6" y="T7"/>
                </a:cxn>
                <a:cxn ang="0">
                  <a:pos x="T8" y="T9"/>
                </a:cxn>
                <a:cxn ang="0">
                  <a:pos x="T10" y="T11"/>
                </a:cxn>
              </a:cxnLst>
              <a:rect l="0" t="0" r="r" b="b"/>
              <a:pathLst>
                <a:path w="69" h="44">
                  <a:moveTo>
                    <a:pt x="69" y="30"/>
                  </a:moveTo>
                  <a:cubicBezTo>
                    <a:pt x="69" y="30"/>
                    <a:pt x="53" y="0"/>
                    <a:pt x="48" y="2"/>
                  </a:cubicBezTo>
                  <a:cubicBezTo>
                    <a:pt x="43" y="3"/>
                    <a:pt x="49" y="17"/>
                    <a:pt x="49" y="17"/>
                  </a:cubicBezTo>
                  <a:cubicBezTo>
                    <a:pt x="49" y="17"/>
                    <a:pt x="2" y="27"/>
                    <a:pt x="1" y="32"/>
                  </a:cubicBezTo>
                  <a:cubicBezTo>
                    <a:pt x="0" y="36"/>
                    <a:pt x="59" y="44"/>
                    <a:pt x="59" y="44"/>
                  </a:cubicBezTo>
                  <a:lnTo>
                    <a:pt x="69" y="3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a:extLst>
                <a:ext uri="{FF2B5EF4-FFF2-40B4-BE49-F238E27FC236}">
                  <a16:creationId xmlns:a16="http://schemas.microsoft.com/office/drawing/2014/main" id="{9650AF47-4C1F-4750-A87A-31260AF9FD07}"/>
                </a:ext>
              </a:extLst>
            </p:cNvPr>
            <p:cNvSpPr>
              <a:spLocks/>
            </p:cNvSpPr>
            <p:nvPr userDrawn="1"/>
          </p:nvSpPr>
          <p:spPr bwMode="auto">
            <a:xfrm>
              <a:off x="9983788" y="4240213"/>
              <a:ext cx="801687" cy="676275"/>
            </a:xfrm>
            <a:custGeom>
              <a:avLst/>
              <a:gdLst>
                <a:gd name="T0" fmla="*/ 250 w 265"/>
                <a:gd name="T1" fmla="*/ 57 h 224"/>
                <a:gd name="T2" fmla="*/ 151 w 265"/>
                <a:gd name="T3" fmla="*/ 193 h 224"/>
                <a:gd name="T4" fmla="*/ 0 w 265"/>
                <a:gd name="T5" fmla="*/ 129 h 224"/>
                <a:gd name="T6" fmla="*/ 10 w 265"/>
                <a:gd name="T7" fmla="*/ 111 h 224"/>
                <a:gd name="T8" fmla="*/ 111 w 265"/>
                <a:gd name="T9" fmla="*/ 141 h 224"/>
                <a:gd name="T10" fmla="*/ 187 w 265"/>
                <a:gd name="T11" fmla="*/ 28 h 224"/>
                <a:gd name="T12" fmla="*/ 239 w 265"/>
                <a:gd name="T13" fmla="*/ 14 h 224"/>
                <a:gd name="T14" fmla="*/ 250 w 265"/>
                <a:gd name="T15" fmla="*/ 57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224">
                  <a:moveTo>
                    <a:pt x="250" y="57"/>
                  </a:moveTo>
                  <a:cubicBezTo>
                    <a:pt x="250" y="57"/>
                    <a:pt x="189" y="163"/>
                    <a:pt x="151" y="193"/>
                  </a:cubicBezTo>
                  <a:cubicBezTo>
                    <a:pt x="112" y="224"/>
                    <a:pt x="0" y="129"/>
                    <a:pt x="0" y="129"/>
                  </a:cubicBezTo>
                  <a:cubicBezTo>
                    <a:pt x="10" y="111"/>
                    <a:pt x="10" y="111"/>
                    <a:pt x="10" y="111"/>
                  </a:cubicBezTo>
                  <a:cubicBezTo>
                    <a:pt x="111" y="141"/>
                    <a:pt x="111" y="141"/>
                    <a:pt x="111" y="141"/>
                  </a:cubicBezTo>
                  <a:cubicBezTo>
                    <a:pt x="187" y="28"/>
                    <a:pt x="187" y="28"/>
                    <a:pt x="187" y="28"/>
                  </a:cubicBezTo>
                  <a:cubicBezTo>
                    <a:pt x="187" y="28"/>
                    <a:pt x="213" y="0"/>
                    <a:pt x="239" y="14"/>
                  </a:cubicBezTo>
                  <a:cubicBezTo>
                    <a:pt x="265" y="29"/>
                    <a:pt x="250" y="57"/>
                    <a:pt x="250"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4EDF0AD1-0462-48D5-A7DC-B8B90F191E5A}"/>
                </a:ext>
              </a:extLst>
            </p:cNvPr>
            <p:cNvSpPr>
              <a:spLocks/>
            </p:cNvSpPr>
            <p:nvPr userDrawn="1"/>
          </p:nvSpPr>
          <p:spPr bwMode="auto">
            <a:xfrm>
              <a:off x="8734425" y="1698625"/>
              <a:ext cx="147637" cy="166688"/>
            </a:xfrm>
            <a:custGeom>
              <a:avLst/>
              <a:gdLst>
                <a:gd name="T0" fmla="*/ 0 w 49"/>
                <a:gd name="T1" fmla="*/ 38 h 55"/>
                <a:gd name="T2" fmla="*/ 4 w 49"/>
                <a:gd name="T3" fmla="*/ 18 h 55"/>
                <a:gd name="T4" fmla="*/ 18 w 49"/>
                <a:gd name="T5" fmla="*/ 5 h 55"/>
                <a:gd name="T6" fmla="*/ 15 w 49"/>
                <a:gd name="T7" fmla="*/ 17 h 55"/>
                <a:gd name="T8" fmla="*/ 44 w 49"/>
                <a:gd name="T9" fmla="*/ 7 h 55"/>
                <a:gd name="T10" fmla="*/ 26 w 49"/>
                <a:gd name="T11" fmla="*/ 47 h 55"/>
                <a:gd name="T12" fmla="*/ 10 w 49"/>
                <a:gd name="T13" fmla="*/ 55 h 55"/>
                <a:gd name="T14" fmla="*/ 0 w 49"/>
                <a:gd name="T15" fmla="*/ 3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5">
                  <a:moveTo>
                    <a:pt x="0" y="38"/>
                  </a:moveTo>
                  <a:cubicBezTo>
                    <a:pt x="0" y="38"/>
                    <a:pt x="1" y="21"/>
                    <a:pt x="4" y="18"/>
                  </a:cubicBezTo>
                  <a:cubicBezTo>
                    <a:pt x="7" y="14"/>
                    <a:pt x="17" y="0"/>
                    <a:pt x="18" y="5"/>
                  </a:cubicBezTo>
                  <a:cubicBezTo>
                    <a:pt x="18" y="10"/>
                    <a:pt x="15" y="17"/>
                    <a:pt x="15" y="17"/>
                  </a:cubicBezTo>
                  <a:cubicBezTo>
                    <a:pt x="15" y="17"/>
                    <a:pt x="38" y="3"/>
                    <a:pt x="44" y="7"/>
                  </a:cubicBezTo>
                  <a:cubicBezTo>
                    <a:pt x="49" y="11"/>
                    <a:pt x="31" y="41"/>
                    <a:pt x="26" y="47"/>
                  </a:cubicBezTo>
                  <a:cubicBezTo>
                    <a:pt x="21" y="53"/>
                    <a:pt x="10" y="55"/>
                    <a:pt x="10" y="55"/>
                  </a:cubicBezTo>
                  <a:lnTo>
                    <a:pt x="0" y="38"/>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54192666-519A-47BE-972F-D7E877EE4D46}"/>
                </a:ext>
              </a:extLst>
            </p:cNvPr>
            <p:cNvSpPr>
              <a:spLocks/>
            </p:cNvSpPr>
            <p:nvPr userDrawn="1"/>
          </p:nvSpPr>
          <p:spPr bwMode="auto">
            <a:xfrm>
              <a:off x="7972425" y="1463675"/>
              <a:ext cx="795337" cy="682625"/>
            </a:xfrm>
            <a:custGeom>
              <a:avLst/>
              <a:gdLst>
                <a:gd name="T0" fmla="*/ 14 w 263"/>
                <a:gd name="T1" fmla="*/ 57 h 226"/>
                <a:gd name="T2" fmla="*/ 112 w 263"/>
                <a:gd name="T3" fmla="*/ 195 h 226"/>
                <a:gd name="T4" fmla="*/ 263 w 263"/>
                <a:gd name="T5" fmla="*/ 133 h 226"/>
                <a:gd name="T6" fmla="*/ 254 w 263"/>
                <a:gd name="T7" fmla="*/ 114 h 226"/>
                <a:gd name="T8" fmla="*/ 152 w 263"/>
                <a:gd name="T9" fmla="*/ 143 h 226"/>
                <a:gd name="T10" fmla="*/ 78 w 263"/>
                <a:gd name="T11" fmla="*/ 29 h 226"/>
                <a:gd name="T12" fmla="*/ 26 w 263"/>
                <a:gd name="T13" fmla="*/ 15 h 226"/>
                <a:gd name="T14" fmla="*/ 14 w 263"/>
                <a:gd name="T15" fmla="*/ 57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26">
                  <a:moveTo>
                    <a:pt x="14" y="57"/>
                  </a:moveTo>
                  <a:cubicBezTo>
                    <a:pt x="14" y="57"/>
                    <a:pt x="74" y="164"/>
                    <a:pt x="112" y="195"/>
                  </a:cubicBezTo>
                  <a:cubicBezTo>
                    <a:pt x="149" y="226"/>
                    <a:pt x="263" y="133"/>
                    <a:pt x="263" y="133"/>
                  </a:cubicBezTo>
                  <a:cubicBezTo>
                    <a:pt x="254" y="114"/>
                    <a:pt x="254" y="114"/>
                    <a:pt x="254" y="114"/>
                  </a:cubicBezTo>
                  <a:cubicBezTo>
                    <a:pt x="152" y="143"/>
                    <a:pt x="152" y="143"/>
                    <a:pt x="152" y="143"/>
                  </a:cubicBezTo>
                  <a:cubicBezTo>
                    <a:pt x="78" y="29"/>
                    <a:pt x="78" y="29"/>
                    <a:pt x="78" y="29"/>
                  </a:cubicBezTo>
                  <a:cubicBezTo>
                    <a:pt x="78" y="29"/>
                    <a:pt x="52" y="0"/>
                    <a:pt x="26" y="15"/>
                  </a:cubicBezTo>
                  <a:cubicBezTo>
                    <a:pt x="0" y="29"/>
                    <a:pt x="14" y="57"/>
                    <a:pt x="14"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a:effectLst>
            <a:outerShdw blurRad="50800" dist="50800" dir="5400000" algn="ctr" rotWithShape="0">
              <a:srgbClr val="000000">
                <a:alpha val="0"/>
              </a:srgbClr>
            </a:outerShdw>
          </a:effectLst>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2.1</a:t>
            </a:r>
            <a:r>
              <a:rPr lang="zh-CN" altLang="en-US"/>
              <a:t> 什么是</a:t>
            </a:r>
            <a:r>
              <a:rPr lang="en-US" altLang="zh-CN" dirty="0"/>
              <a:t>EC2</a:t>
            </a:r>
            <a:endParaRPr lang="zh-CN" altLang="en-US"/>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6" name="矩形 5">
            <a:extLst>
              <a:ext uri="{FF2B5EF4-FFF2-40B4-BE49-F238E27FC236}">
                <a16:creationId xmlns:a16="http://schemas.microsoft.com/office/drawing/2014/main" id="{1A039835-C5F0-B349-8DAC-F33E9E9DCDFA}"/>
              </a:ext>
            </a:extLst>
          </p:cNvPr>
          <p:cNvSpPr/>
          <p:nvPr/>
        </p:nvSpPr>
        <p:spPr>
          <a:xfrm>
            <a:off x="1946931" y="1359080"/>
            <a:ext cx="1648733" cy="142494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0.</a:t>
            </a:r>
            <a:r>
              <a:rPr lang="zh-CN" altLang="en-US" sz="2000" dirty="0">
                <a:latin typeface="Microsoft YaHei Light" panose="020B0502040204020203" pitchFamily="34" charset="-122"/>
                <a:ea typeface="Microsoft YaHei Light" panose="020B0502040204020203" pitchFamily="34" charset="-122"/>
              </a:rPr>
              <a:t> 选择区域</a:t>
            </a:r>
          </a:p>
          <a:p>
            <a:pPr marL="457200" indent="-457200">
              <a:lnSpc>
                <a:spcPct val="150000"/>
              </a:lnSpc>
              <a:buAutoNum type="arabicPeriod"/>
            </a:pPr>
            <a:endParaRPr lang="zh-CN" altLang="en-US" sz="2000" dirty="0">
              <a:latin typeface="Microsoft YaHei Light" panose="020B0502040204020203" pitchFamily="34" charset="-122"/>
              <a:ea typeface="Microsoft YaHei Light" panose="020B0502040204020203" pitchFamily="34" charset="-122"/>
            </a:endParaRPr>
          </a:p>
          <a:p>
            <a:pPr>
              <a:lnSpc>
                <a:spcPct val="150000"/>
              </a:lnSpc>
            </a:pPr>
            <a:endParaRPr lang="zh-CN" altLang="en-US" sz="2000" dirty="0">
              <a:latin typeface="Microsoft YaHei Light" panose="020B0502040204020203" pitchFamily="34" charset="-122"/>
              <a:ea typeface="Microsoft YaHei Light" panose="020B0502040204020203" pitchFamily="34" charset="-122"/>
            </a:endParaRPr>
          </a:p>
        </p:txBody>
      </p:sp>
      <p:sp>
        <p:nvSpPr>
          <p:cNvPr id="7" name="右箭头 6">
            <a:extLst>
              <a:ext uri="{FF2B5EF4-FFF2-40B4-BE49-F238E27FC236}">
                <a16:creationId xmlns:a16="http://schemas.microsoft.com/office/drawing/2014/main" id="{AD5E2261-1D76-BC44-9966-3A8B3AFDDF92}"/>
              </a:ext>
            </a:extLst>
          </p:cNvPr>
          <p:cNvSpPr/>
          <p:nvPr/>
        </p:nvSpPr>
        <p:spPr>
          <a:xfrm>
            <a:off x="3903412" y="5392880"/>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D8DFFAF-2FBC-B840-895E-1123FC6B5F71}"/>
              </a:ext>
            </a:extLst>
          </p:cNvPr>
          <p:cNvSpPr/>
          <p:nvPr/>
        </p:nvSpPr>
        <p:spPr>
          <a:xfrm>
            <a:off x="5082017" y="1359080"/>
            <a:ext cx="1648733"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1.</a:t>
            </a:r>
            <a:r>
              <a:rPr lang="zh-CN" altLang="en-US" sz="2000" dirty="0">
                <a:latin typeface="Microsoft YaHei Light" panose="020B0502040204020203" pitchFamily="34" charset="-122"/>
                <a:ea typeface="Microsoft YaHei Light" panose="020B0502040204020203" pitchFamily="34" charset="-122"/>
              </a:rPr>
              <a:t> 选择</a:t>
            </a:r>
            <a:r>
              <a:rPr lang="en-US" altLang="zh-CN" sz="2000" dirty="0">
                <a:latin typeface="Microsoft YaHei Light" panose="020B0502040204020203" pitchFamily="34" charset="-122"/>
                <a:ea typeface="Microsoft YaHei Light" panose="020B0502040204020203" pitchFamily="34" charset="-122"/>
              </a:rPr>
              <a:t>AMI</a:t>
            </a:r>
            <a:endParaRPr lang="zh-CN" altLang="en-US" sz="2000" dirty="0">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999E26CE-61BA-034A-BA4E-0D16F45C6157}"/>
              </a:ext>
            </a:extLst>
          </p:cNvPr>
          <p:cNvSpPr/>
          <p:nvPr/>
        </p:nvSpPr>
        <p:spPr>
          <a:xfrm>
            <a:off x="8217103" y="1347544"/>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2.</a:t>
            </a:r>
            <a:r>
              <a:rPr lang="zh-CN" altLang="en-US" sz="2000" dirty="0">
                <a:latin typeface="Microsoft YaHei Light" panose="020B0502040204020203" pitchFamily="34" charset="-122"/>
                <a:ea typeface="Microsoft YaHei Light" panose="020B0502040204020203" pitchFamily="34" charset="-122"/>
              </a:rPr>
              <a:t> 选择实例类型</a:t>
            </a:r>
          </a:p>
        </p:txBody>
      </p:sp>
      <p:sp>
        <p:nvSpPr>
          <p:cNvPr id="10" name="矩形 9">
            <a:extLst>
              <a:ext uri="{FF2B5EF4-FFF2-40B4-BE49-F238E27FC236}">
                <a16:creationId xmlns:a16="http://schemas.microsoft.com/office/drawing/2014/main" id="{D00383A6-BF81-024C-A4D2-3579049B2C9A}"/>
              </a:ext>
            </a:extLst>
          </p:cNvPr>
          <p:cNvSpPr/>
          <p:nvPr/>
        </p:nvSpPr>
        <p:spPr>
          <a:xfrm>
            <a:off x="2094230" y="5250497"/>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6.</a:t>
            </a:r>
            <a:r>
              <a:rPr lang="zh-CN" altLang="en-US" sz="2000" dirty="0">
                <a:latin typeface="Microsoft YaHei Light" panose="020B0502040204020203" pitchFamily="34" charset="-122"/>
                <a:ea typeface="Microsoft YaHei Light" panose="020B0502040204020203" pitchFamily="34" charset="-122"/>
              </a:rPr>
              <a:t> 配置安全组</a:t>
            </a:r>
          </a:p>
        </p:txBody>
      </p:sp>
      <p:sp>
        <p:nvSpPr>
          <p:cNvPr id="11" name="右箭头 10">
            <a:extLst>
              <a:ext uri="{FF2B5EF4-FFF2-40B4-BE49-F238E27FC236}">
                <a16:creationId xmlns:a16="http://schemas.microsoft.com/office/drawing/2014/main" id="{32DA5467-D3C0-D844-B27D-313D7E21B613}"/>
              </a:ext>
            </a:extLst>
          </p:cNvPr>
          <p:cNvSpPr/>
          <p:nvPr/>
        </p:nvSpPr>
        <p:spPr>
          <a:xfrm>
            <a:off x="6886098" y="1512152"/>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2DFEBF88-6657-3841-8D09-BEF289A79463}"/>
              </a:ext>
            </a:extLst>
          </p:cNvPr>
          <p:cNvSpPr/>
          <p:nvPr/>
        </p:nvSpPr>
        <p:spPr>
          <a:xfrm rot="5400000">
            <a:off x="8818709" y="2357143"/>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B95A5B2F-D106-3649-8E73-B425CE8C8372}"/>
              </a:ext>
            </a:extLst>
          </p:cNvPr>
          <p:cNvSpPr/>
          <p:nvPr/>
        </p:nvSpPr>
        <p:spPr>
          <a:xfrm>
            <a:off x="8542875" y="3256061"/>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3.</a:t>
            </a:r>
            <a:r>
              <a:rPr lang="zh-CN" altLang="en-US" sz="2000" dirty="0">
                <a:latin typeface="Microsoft YaHei Light" panose="020B0502040204020203" pitchFamily="34" charset="-122"/>
                <a:ea typeface="Microsoft YaHei Light" panose="020B0502040204020203" pitchFamily="34" charset="-122"/>
              </a:rPr>
              <a:t> 配置实例</a:t>
            </a:r>
          </a:p>
        </p:txBody>
      </p:sp>
      <p:sp>
        <p:nvSpPr>
          <p:cNvPr id="14" name="矩形 13">
            <a:extLst>
              <a:ext uri="{FF2B5EF4-FFF2-40B4-BE49-F238E27FC236}">
                <a16:creationId xmlns:a16="http://schemas.microsoft.com/office/drawing/2014/main" id="{CFD1D08C-41CA-F948-927A-DC8DB88D105C}"/>
              </a:ext>
            </a:extLst>
          </p:cNvPr>
          <p:cNvSpPr/>
          <p:nvPr/>
        </p:nvSpPr>
        <p:spPr>
          <a:xfrm>
            <a:off x="5215539" y="3249884"/>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4.</a:t>
            </a:r>
            <a:r>
              <a:rPr lang="zh-CN" altLang="en-US" sz="2000" dirty="0">
                <a:latin typeface="Microsoft YaHei Light" panose="020B0502040204020203" pitchFamily="34" charset="-122"/>
                <a:ea typeface="Microsoft YaHei Light" panose="020B0502040204020203" pitchFamily="34" charset="-122"/>
              </a:rPr>
              <a:t> 添加存储</a:t>
            </a:r>
          </a:p>
        </p:txBody>
      </p:sp>
      <p:sp>
        <p:nvSpPr>
          <p:cNvPr id="15" name="矩形 14">
            <a:extLst>
              <a:ext uri="{FF2B5EF4-FFF2-40B4-BE49-F238E27FC236}">
                <a16:creationId xmlns:a16="http://schemas.microsoft.com/office/drawing/2014/main" id="{2BC654A5-0791-3C4C-813E-E02A0B8FAF20}"/>
              </a:ext>
            </a:extLst>
          </p:cNvPr>
          <p:cNvSpPr/>
          <p:nvPr/>
        </p:nvSpPr>
        <p:spPr>
          <a:xfrm>
            <a:off x="2094231" y="3203314"/>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5.</a:t>
            </a:r>
            <a:r>
              <a:rPr lang="zh-CN" altLang="en-US" sz="2000" dirty="0">
                <a:latin typeface="Microsoft YaHei Light" panose="020B0502040204020203" pitchFamily="34" charset="-122"/>
                <a:ea typeface="Microsoft YaHei Light" panose="020B0502040204020203" pitchFamily="34" charset="-122"/>
              </a:rPr>
              <a:t> 添加标签</a:t>
            </a:r>
          </a:p>
        </p:txBody>
      </p:sp>
      <p:sp>
        <p:nvSpPr>
          <p:cNvPr id="17" name="右箭头 16">
            <a:extLst>
              <a:ext uri="{FF2B5EF4-FFF2-40B4-BE49-F238E27FC236}">
                <a16:creationId xmlns:a16="http://schemas.microsoft.com/office/drawing/2014/main" id="{9517F336-DF5B-EB46-93E9-B649FEA1907A}"/>
              </a:ext>
            </a:extLst>
          </p:cNvPr>
          <p:cNvSpPr/>
          <p:nvPr/>
        </p:nvSpPr>
        <p:spPr>
          <a:xfrm rot="10800000">
            <a:off x="6886097" y="3327253"/>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a:extLst>
              <a:ext uri="{FF2B5EF4-FFF2-40B4-BE49-F238E27FC236}">
                <a16:creationId xmlns:a16="http://schemas.microsoft.com/office/drawing/2014/main" id="{13310E97-BF13-9A4B-B427-853393A78FDB}"/>
              </a:ext>
            </a:extLst>
          </p:cNvPr>
          <p:cNvSpPr/>
          <p:nvPr/>
        </p:nvSpPr>
        <p:spPr>
          <a:xfrm rot="10800000">
            <a:off x="3751011" y="3327253"/>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右箭头 18">
            <a:extLst>
              <a:ext uri="{FF2B5EF4-FFF2-40B4-BE49-F238E27FC236}">
                <a16:creationId xmlns:a16="http://schemas.microsoft.com/office/drawing/2014/main" id="{47830ECE-A799-2644-92C5-0DCF5CB79201}"/>
              </a:ext>
            </a:extLst>
          </p:cNvPr>
          <p:cNvSpPr/>
          <p:nvPr/>
        </p:nvSpPr>
        <p:spPr>
          <a:xfrm rot="5400000">
            <a:off x="2183468" y="4353257"/>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6C10A69-0191-0940-B7B3-40D1E3F33F41}"/>
              </a:ext>
            </a:extLst>
          </p:cNvPr>
          <p:cNvSpPr/>
          <p:nvPr/>
        </p:nvSpPr>
        <p:spPr>
          <a:xfrm>
            <a:off x="5215539" y="5321688"/>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7.</a:t>
            </a:r>
            <a:r>
              <a:rPr lang="zh-CN" altLang="en-US" sz="2000" dirty="0">
                <a:latin typeface="Microsoft YaHei Light" panose="020B0502040204020203" pitchFamily="34" charset="-122"/>
                <a:ea typeface="Microsoft YaHei Light" panose="020B0502040204020203" pitchFamily="34" charset="-122"/>
              </a:rPr>
              <a:t> 审核</a:t>
            </a:r>
            <a:r>
              <a:rPr lang="en-US" altLang="zh-CN" sz="2000" dirty="0">
                <a:latin typeface="Microsoft YaHei Light" panose="020B0502040204020203" pitchFamily="34" charset="-122"/>
                <a:ea typeface="Microsoft YaHei Light" panose="020B0502040204020203" pitchFamily="34" charset="-122"/>
              </a:rPr>
              <a:t>/</a:t>
            </a:r>
            <a:r>
              <a:rPr lang="zh-CN" altLang="en-US" sz="2000" dirty="0">
                <a:latin typeface="Microsoft YaHei Light" panose="020B0502040204020203" pitchFamily="34" charset="-122"/>
                <a:ea typeface="Microsoft YaHei Light" panose="020B0502040204020203" pitchFamily="34" charset="-122"/>
              </a:rPr>
              <a:t>密钥对</a:t>
            </a:r>
          </a:p>
        </p:txBody>
      </p:sp>
      <p:sp>
        <p:nvSpPr>
          <p:cNvPr id="21" name="矩形 20">
            <a:extLst>
              <a:ext uri="{FF2B5EF4-FFF2-40B4-BE49-F238E27FC236}">
                <a16:creationId xmlns:a16="http://schemas.microsoft.com/office/drawing/2014/main" id="{502059CB-4600-984E-931C-BC6B07CE735A}"/>
              </a:ext>
            </a:extLst>
          </p:cNvPr>
          <p:cNvSpPr/>
          <p:nvPr/>
        </p:nvSpPr>
        <p:spPr>
          <a:xfrm>
            <a:off x="8542874" y="5304102"/>
            <a:ext cx="2378871" cy="501612"/>
          </a:xfrm>
          <a:prstGeom prst="rect">
            <a:avLst/>
          </a:prstGeom>
        </p:spPr>
        <p:txBody>
          <a:bodyPr wrap="square">
            <a:spAutoFit/>
          </a:bodyPr>
          <a:lstStyle/>
          <a:p>
            <a:pPr>
              <a:lnSpc>
                <a:spcPct val="150000"/>
              </a:lnSpc>
            </a:pPr>
            <a:r>
              <a:rPr lang="en-US" altLang="zh-CN" sz="2000" dirty="0">
                <a:latin typeface="Microsoft YaHei Light" panose="020B0502040204020203" pitchFamily="34" charset="-122"/>
                <a:ea typeface="Microsoft YaHei Light" panose="020B0502040204020203" pitchFamily="34" charset="-122"/>
              </a:rPr>
              <a:t>8.</a:t>
            </a:r>
            <a:r>
              <a:rPr lang="zh-CN" altLang="en-US" sz="2000" dirty="0">
                <a:latin typeface="Microsoft YaHei Light" panose="020B0502040204020203" pitchFamily="34" charset="-122"/>
                <a:ea typeface="Microsoft YaHei Light" panose="020B0502040204020203" pitchFamily="34" charset="-122"/>
              </a:rPr>
              <a:t> 创建实例</a:t>
            </a:r>
          </a:p>
        </p:txBody>
      </p:sp>
      <p:sp>
        <p:nvSpPr>
          <p:cNvPr id="22" name="右箭头 21">
            <a:extLst>
              <a:ext uri="{FF2B5EF4-FFF2-40B4-BE49-F238E27FC236}">
                <a16:creationId xmlns:a16="http://schemas.microsoft.com/office/drawing/2014/main" id="{8A5E1A9B-00DF-9442-B4CE-8AE5D884A73A}"/>
              </a:ext>
            </a:extLst>
          </p:cNvPr>
          <p:cNvSpPr/>
          <p:nvPr/>
        </p:nvSpPr>
        <p:spPr>
          <a:xfrm>
            <a:off x="3748064" y="1508494"/>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右箭头 22">
            <a:extLst>
              <a:ext uri="{FF2B5EF4-FFF2-40B4-BE49-F238E27FC236}">
                <a16:creationId xmlns:a16="http://schemas.microsoft.com/office/drawing/2014/main" id="{33A813A6-A8D1-5D40-9FAD-643F7811660F}"/>
              </a:ext>
            </a:extLst>
          </p:cNvPr>
          <p:cNvSpPr/>
          <p:nvPr/>
        </p:nvSpPr>
        <p:spPr>
          <a:xfrm>
            <a:off x="7065391" y="5392880"/>
            <a:ext cx="1175657" cy="359229"/>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29253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0.</a:t>
            </a:r>
            <a:r>
              <a:rPr lang="zh-CN" altLang="en-US" dirty="0"/>
              <a:t>选择区域</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12" name="图片 11">
            <a:extLst>
              <a:ext uri="{FF2B5EF4-FFF2-40B4-BE49-F238E27FC236}">
                <a16:creationId xmlns:a16="http://schemas.microsoft.com/office/drawing/2014/main" id="{4649822C-0ADA-4547-B172-17582DA09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1272381"/>
            <a:ext cx="5601538" cy="3969090"/>
          </a:xfrm>
          <a:prstGeom prst="rect">
            <a:avLst/>
          </a:prstGeom>
        </p:spPr>
      </p:pic>
      <p:sp>
        <p:nvSpPr>
          <p:cNvPr id="13" name="矩形 12">
            <a:extLst>
              <a:ext uri="{FF2B5EF4-FFF2-40B4-BE49-F238E27FC236}">
                <a16:creationId xmlns:a16="http://schemas.microsoft.com/office/drawing/2014/main" id="{2A85C07A-FD82-FE46-9C22-E6A67A7C2F8E}"/>
              </a:ext>
            </a:extLst>
          </p:cNvPr>
          <p:cNvSpPr/>
          <p:nvPr/>
        </p:nvSpPr>
        <p:spPr>
          <a:xfrm>
            <a:off x="6422418" y="2348226"/>
            <a:ext cx="5098069" cy="876202"/>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latin typeface="Microsoft YaHei Light" panose="020B0502040204020203" pitchFamily="34" charset="-122"/>
                <a:ea typeface="Microsoft YaHei Light" panose="020B0502040204020203" pitchFamily="34" charset="-122"/>
              </a:rPr>
              <a:t>Amazon EC2 </a:t>
            </a:r>
            <a:r>
              <a:rPr lang="zh-CN" altLang="en-US" dirty="0">
                <a:latin typeface="Microsoft YaHei Light" panose="020B0502040204020203" pitchFamily="34" charset="-122"/>
                <a:ea typeface="Microsoft YaHei Light" panose="020B0502040204020203" pitchFamily="34" charset="-122"/>
              </a:rPr>
              <a:t>托管在全球多个位置。这些位置由</a:t>
            </a:r>
            <a:r>
              <a:rPr lang="zh-CN" altLang="en-US" b="1" dirty="0">
                <a:latin typeface="Microsoft YaHei Light" panose="020B0502040204020203" pitchFamily="34" charset="-122"/>
                <a:ea typeface="Microsoft YaHei Light" panose="020B0502040204020203" pitchFamily="34" charset="-122"/>
              </a:rPr>
              <a:t>区域</a:t>
            </a:r>
            <a:r>
              <a:rPr lang="zh-CN" altLang="en-US" dirty="0">
                <a:latin typeface="Microsoft YaHei Light" panose="020B0502040204020203" pitchFamily="34" charset="-122"/>
                <a:ea typeface="Microsoft YaHei Light" panose="020B0502040204020203" pitchFamily="34" charset="-122"/>
              </a:rPr>
              <a:t>和</a:t>
            </a:r>
            <a:r>
              <a:rPr lang="zh-CN" altLang="en-US" b="1" dirty="0">
                <a:latin typeface="Microsoft YaHei Light" panose="020B0502040204020203" pitchFamily="34" charset="-122"/>
                <a:ea typeface="Microsoft YaHei Light" panose="020B0502040204020203" pitchFamily="34" charset="-122"/>
              </a:rPr>
              <a:t>可用区</a:t>
            </a:r>
            <a:r>
              <a:rPr lang="zh-CN" altLang="en-US" dirty="0">
                <a:latin typeface="Microsoft YaHei Light" panose="020B0502040204020203" pitchFamily="34" charset="-122"/>
                <a:ea typeface="Microsoft YaHei Light" panose="020B0502040204020203" pitchFamily="34" charset="-122"/>
              </a:rPr>
              <a:t>构成。</a:t>
            </a:r>
            <a:endParaRPr lang="en-US" altLang="zh-CN" dirty="0">
              <a:latin typeface="Microsoft YaHei Light" panose="020B0502040204020203" pitchFamily="34" charset="-122"/>
              <a:ea typeface="Microsoft YaHei Light" panose="020B0502040204020203" pitchFamily="34" charset="-122"/>
            </a:endParaRPr>
          </a:p>
        </p:txBody>
      </p:sp>
      <p:sp>
        <p:nvSpPr>
          <p:cNvPr id="17" name="矩形 16">
            <a:extLst>
              <a:ext uri="{FF2B5EF4-FFF2-40B4-BE49-F238E27FC236}">
                <a16:creationId xmlns:a16="http://schemas.microsoft.com/office/drawing/2014/main" id="{439D6C8F-F3F2-364A-9167-54A3668B2FDE}"/>
              </a:ext>
            </a:extLst>
          </p:cNvPr>
          <p:cNvSpPr/>
          <p:nvPr/>
        </p:nvSpPr>
        <p:spPr>
          <a:xfrm>
            <a:off x="6455755" y="3256926"/>
            <a:ext cx="5098069" cy="87620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t>区域和可用区</a:t>
            </a:r>
            <a:r>
              <a:rPr lang="zh-CN" altLang="en-US" dirty="0"/>
              <a:t>：用于存储资源的多个物理位置，例如实例和 </a:t>
            </a:r>
            <a:r>
              <a:rPr lang="en" altLang="zh-CN" dirty="0"/>
              <a:t>Amazon EBS </a:t>
            </a:r>
            <a:r>
              <a:rPr lang="zh-CN" altLang="en-US" dirty="0"/>
              <a:t>卷，也称为</a:t>
            </a:r>
            <a:endParaRPr lang="en-US" altLang="zh-CN" dirty="0"/>
          </a:p>
        </p:txBody>
      </p:sp>
      <p:sp>
        <p:nvSpPr>
          <p:cNvPr id="18" name="矩形 17">
            <a:extLst>
              <a:ext uri="{FF2B5EF4-FFF2-40B4-BE49-F238E27FC236}">
                <a16:creationId xmlns:a16="http://schemas.microsoft.com/office/drawing/2014/main" id="{9F079065-046B-A848-8852-7007C055EF95}"/>
              </a:ext>
            </a:extLst>
          </p:cNvPr>
          <p:cNvSpPr/>
          <p:nvPr/>
        </p:nvSpPr>
        <p:spPr>
          <a:xfrm>
            <a:off x="669924" y="3547241"/>
            <a:ext cx="1553014" cy="167846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5765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0.</a:t>
            </a:r>
            <a:r>
              <a:rPr lang="zh-CN" altLang="en-US" dirty="0"/>
              <a:t>选择区域</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14" name="矩形 13">
            <a:extLst>
              <a:ext uri="{FF2B5EF4-FFF2-40B4-BE49-F238E27FC236}">
                <a16:creationId xmlns:a16="http://schemas.microsoft.com/office/drawing/2014/main" id="{53E27535-1FEA-F94F-8EA3-474BF2C75441}"/>
              </a:ext>
            </a:extLst>
          </p:cNvPr>
          <p:cNvSpPr/>
          <p:nvPr/>
        </p:nvSpPr>
        <p:spPr>
          <a:xfrm>
            <a:off x="824582" y="1368630"/>
            <a:ext cx="4963433" cy="2953694"/>
          </a:xfrm>
          <a:prstGeom prst="rect">
            <a:avLst/>
          </a:prstGeom>
        </p:spPr>
        <p:txBody>
          <a:bodyPr wrap="square">
            <a:spAutoFit/>
          </a:bodyPr>
          <a:lstStyle/>
          <a:p>
            <a:pPr marL="285750" indent="-285750">
              <a:lnSpc>
                <a:spcPct val="150000"/>
              </a:lnSpc>
              <a:buFont typeface="Wingdings" pitchFamily="2" charset="2"/>
              <a:buChar char="u"/>
            </a:pPr>
            <a:r>
              <a:rPr lang="zh-CN" altLang="en-US" b="1" dirty="0">
                <a:latin typeface="Microsoft YaHei Light" panose="020B0502040204020203" pitchFamily="34" charset="-122"/>
                <a:ea typeface="Microsoft YaHei Light" panose="020B0502040204020203" pitchFamily="34" charset="-122"/>
              </a:rPr>
              <a:t>区域</a:t>
            </a: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每个区域至少有两个可用区</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不同区域完全隔离，实现更好的可用性、容错能力和可扩展能力</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当您启动实例时，必须选择位于同一地区的 </a:t>
            </a:r>
            <a:r>
              <a:rPr lang="en" altLang="zh-CN" dirty="0">
                <a:latin typeface="Microsoft YaHei Light" panose="020B0502040204020203" pitchFamily="34" charset="-122"/>
                <a:ea typeface="Microsoft YaHei Light" panose="020B0502040204020203" pitchFamily="34" charset="-122"/>
              </a:rPr>
              <a:t>AMI</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如果 </a:t>
            </a:r>
            <a:r>
              <a:rPr lang="en" altLang="zh-CN" dirty="0">
                <a:latin typeface="Microsoft YaHei Light" panose="020B0502040204020203" pitchFamily="34" charset="-122"/>
                <a:ea typeface="Microsoft YaHei Light" panose="020B0502040204020203" pitchFamily="34" charset="-122"/>
              </a:rPr>
              <a:t>AMI </a:t>
            </a:r>
            <a:r>
              <a:rPr lang="zh-CN" altLang="en-US" dirty="0">
                <a:latin typeface="Microsoft YaHei Light" panose="020B0502040204020203" pitchFamily="34" charset="-122"/>
                <a:ea typeface="Microsoft YaHei Light" panose="020B0502040204020203" pitchFamily="34" charset="-122"/>
              </a:rPr>
              <a:t>在其他区域，您可将该 </a:t>
            </a:r>
            <a:r>
              <a:rPr lang="en" altLang="zh-CN" dirty="0">
                <a:latin typeface="Microsoft YaHei Light" panose="020B0502040204020203" pitchFamily="34" charset="-122"/>
                <a:ea typeface="Microsoft YaHei Light" panose="020B0502040204020203" pitchFamily="34" charset="-122"/>
              </a:rPr>
              <a:t>AMI </a:t>
            </a:r>
            <a:r>
              <a:rPr lang="zh-CN" altLang="en-US" dirty="0">
                <a:latin typeface="Microsoft YaHei Light" panose="020B0502040204020203" pitchFamily="34" charset="-122"/>
                <a:ea typeface="Microsoft YaHei Light" panose="020B0502040204020203" pitchFamily="34" charset="-122"/>
              </a:rPr>
              <a:t>复制到您使用的区域。</a:t>
            </a:r>
          </a:p>
        </p:txBody>
      </p:sp>
      <p:sp>
        <p:nvSpPr>
          <p:cNvPr id="15" name="矩形 14">
            <a:extLst>
              <a:ext uri="{FF2B5EF4-FFF2-40B4-BE49-F238E27FC236}">
                <a16:creationId xmlns:a16="http://schemas.microsoft.com/office/drawing/2014/main" id="{4EC6E379-9BC5-E44A-88ED-7FD31343CF2A}"/>
              </a:ext>
            </a:extLst>
          </p:cNvPr>
          <p:cNvSpPr/>
          <p:nvPr/>
        </p:nvSpPr>
        <p:spPr>
          <a:xfrm>
            <a:off x="824582" y="4483712"/>
            <a:ext cx="5412824" cy="1291700"/>
          </a:xfrm>
          <a:prstGeom prst="rect">
            <a:avLst/>
          </a:prstGeom>
        </p:spPr>
        <p:txBody>
          <a:bodyPr wrap="square">
            <a:spAutoFit/>
          </a:bodyPr>
          <a:lstStyle/>
          <a:p>
            <a:pPr marL="285750" indent="-285750">
              <a:lnSpc>
                <a:spcPct val="150000"/>
              </a:lnSpc>
              <a:buFont typeface="Wingdings" pitchFamily="2" charset="2"/>
              <a:buChar char="u"/>
            </a:pPr>
            <a:r>
              <a:rPr lang="zh-CN" altLang="en-US" b="1" dirty="0">
                <a:latin typeface="Microsoft YaHei Light" panose="020B0502040204020203" pitchFamily="34" charset="-122"/>
                <a:ea typeface="Microsoft YaHei Light" panose="020B0502040204020203" pitchFamily="34" charset="-122"/>
              </a:rPr>
              <a:t>可用区</a:t>
            </a: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与其他可用区的故障相隔离</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可用区之间通过高速网络连接</a:t>
            </a:r>
          </a:p>
        </p:txBody>
      </p:sp>
      <p:pic>
        <p:nvPicPr>
          <p:cNvPr id="9" name="图片 8">
            <a:extLst>
              <a:ext uri="{FF2B5EF4-FFF2-40B4-BE49-F238E27FC236}">
                <a16:creationId xmlns:a16="http://schemas.microsoft.com/office/drawing/2014/main" id="{D3CFF115-9B3C-B342-B1A9-BEEDF0077724}"/>
              </a:ext>
            </a:extLst>
          </p:cNvPr>
          <p:cNvPicPr>
            <a:picLocks noChangeAspect="1"/>
          </p:cNvPicPr>
          <p:nvPr/>
        </p:nvPicPr>
        <p:blipFill>
          <a:blip r:embed="rId4"/>
          <a:stretch>
            <a:fillRect/>
          </a:stretch>
        </p:blipFill>
        <p:spPr>
          <a:xfrm>
            <a:off x="5952078" y="2252559"/>
            <a:ext cx="5736119" cy="3146346"/>
          </a:xfrm>
          <a:prstGeom prst="rect">
            <a:avLst/>
          </a:prstGeom>
        </p:spPr>
      </p:pic>
    </p:spTree>
    <p:extLst>
      <p:ext uri="{BB962C8B-B14F-4D97-AF65-F5344CB8AC3E}">
        <p14:creationId xmlns:p14="http://schemas.microsoft.com/office/powerpoint/2010/main" val="418978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1.</a:t>
            </a:r>
            <a:r>
              <a:rPr lang="zh-CN" altLang="en-US" dirty="0"/>
              <a:t>选择</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7" name="图片 6">
            <a:extLst>
              <a:ext uri="{FF2B5EF4-FFF2-40B4-BE49-F238E27FC236}">
                <a16:creationId xmlns:a16="http://schemas.microsoft.com/office/drawing/2014/main" id="{15D02170-2E4C-D040-BB27-C84C2F7FA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35" y="1219426"/>
            <a:ext cx="10792339" cy="4830310"/>
          </a:xfrm>
          <a:prstGeom prst="rect">
            <a:avLst/>
          </a:prstGeom>
        </p:spPr>
      </p:pic>
      <p:sp>
        <p:nvSpPr>
          <p:cNvPr id="8" name="矩形 7">
            <a:extLst>
              <a:ext uri="{FF2B5EF4-FFF2-40B4-BE49-F238E27FC236}">
                <a16:creationId xmlns:a16="http://schemas.microsoft.com/office/drawing/2014/main" id="{CB515ADE-9325-1447-88CB-4002512FEA58}"/>
              </a:ext>
            </a:extLst>
          </p:cNvPr>
          <p:cNvSpPr/>
          <p:nvPr/>
        </p:nvSpPr>
        <p:spPr>
          <a:xfrm>
            <a:off x="762099" y="2545072"/>
            <a:ext cx="1553014" cy="2279176"/>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3993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1.</a:t>
            </a:r>
            <a:r>
              <a:rPr lang="zh-CN" altLang="en-US" dirty="0"/>
              <a:t>选择</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6" name="矩形 5">
            <a:extLst>
              <a:ext uri="{FF2B5EF4-FFF2-40B4-BE49-F238E27FC236}">
                <a16:creationId xmlns:a16="http://schemas.microsoft.com/office/drawing/2014/main" id="{E3AEE500-82F2-6746-8E51-0DD10BDB9467}"/>
              </a:ext>
            </a:extLst>
          </p:cNvPr>
          <p:cNvSpPr/>
          <p:nvPr/>
        </p:nvSpPr>
        <p:spPr>
          <a:xfrm>
            <a:off x="669924" y="1151718"/>
            <a:ext cx="10850563" cy="460704"/>
          </a:xfrm>
          <a:prstGeom prst="rect">
            <a:avLst/>
          </a:prstGeom>
        </p:spPr>
        <p:txBody>
          <a:bodyPr wrap="square">
            <a:spAutoFit/>
          </a:bodyPr>
          <a:lstStyle/>
          <a:p>
            <a:pPr>
              <a:lnSpc>
                <a:spcPct val="150000"/>
              </a:lnSpc>
              <a:buFont typeface="Arial" panose="020B0604020202020204" pitchFamily="34" charset="0"/>
              <a:buChar char="•"/>
            </a:pPr>
            <a:r>
              <a:rPr lang="en" altLang="zh-CN" b="1" dirty="0">
                <a:latin typeface="Microsoft YaHei Light" panose="020B0502040204020203" pitchFamily="34" charset="-122"/>
                <a:ea typeface="Microsoft YaHei Light" panose="020B0502040204020203" pitchFamily="34" charset="-122"/>
              </a:rPr>
              <a:t>Amazon </a:t>
            </a:r>
            <a:r>
              <a:rPr lang="zh-CN" altLang="en-US" b="1" dirty="0">
                <a:latin typeface="Microsoft YaHei Light" panose="020B0502040204020203" pitchFamily="34" charset="-122"/>
                <a:ea typeface="Microsoft YaHei Light" panose="020B0502040204020203" pitchFamily="34" charset="-122"/>
              </a:rPr>
              <a:t>系统映像 </a:t>
            </a:r>
            <a:r>
              <a:rPr lang="en-US" altLang="zh-CN" b="1" dirty="0">
                <a:latin typeface="Microsoft YaHei Light" panose="020B0502040204020203" pitchFamily="34" charset="-122"/>
                <a:ea typeface="Microsoft YaHei Light" panose="020B0502040204020203" pitchFamily="34" charset="-122"/>
              </a:rPr>
              <a:t>(</a:t>
            </a:r>
            <a:r>
              <a:rPr lang="en" altLang="zh-CN" b="1" dirty="0">
                <a:latin typeface="Microsoft YaHei Light" panose="020B0502040204020203" pitchFamily="34" charset="-122"/>
                <a:ea typeface="Microsoft YaHei Light" panose="020B0502040204020203" pitchFamily="34" charset="-122"/>
              </a:rPr>
              <a:t>AMI)</a:t>
            </a:r>
            <a:r>
              <a:rPr lang="en"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是一种包含软件配置 </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例如，操作系统、应用程序服务器和应用程序</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的模板。</a:t>
            </a:r>
            <a:endParaRPr lang="en" altLang="zh-CN" sz="1600" dirty="0">
              <a:solidFill>
                <a:srgbClr val="444444"/>
              </a:solidFill>
              <a:effectLst/>
              <a:latin typeface="Microsoft YaHei Light" panose="020B0502040204020203" pitchFamily="34" charset="-122"/>
              <a:ea typeface="Microsoft YaHei Light" panose="020B0502040204020203" pitchFamily="34" charset="-122"/>
            </a:endParaRPr>
          </a:p>
        </p:txBody>
      </p:sp>
      <p:pic>
        <p:nvPicPr>
          <p:cNvPr id="8" name="图片 7">
            <a:extLst>
              <a:ext uri="{FF2B5EF4-FFF2-40B4-BE49-F238E27FC236}">
                <a16:creationId xmlns:a16="http://schemas.microsoft.com/office/drawing/2014/main" id="{7075F3C0-9DB0-0643-A277-5642D8FB2F62}"/>
              </a:ext>
            </a:extLst>
          </p:cNvPr>
          <p:cNvPicPr>
            <a:picLocks noChangeAspect="1"/>
          </p:cNvPicPr>
          <p:nvPr/>
        </p:nvPicPr>
        <p:blipFill>
          <a:blip r:embed="rId4"/>
          <a:stretch>
            <a:fillRect/>
          </a:stretch>
        </p:blipFill>
        <p:spPr>
          <a:xfrm>
            <a:off x="901543" y="1869143"/>
            <a:ext cx="3854244" cy="3920926"/>
          </a:xfrm>
          <a:prstGeom prst="rect">
            <a:avLst/>
          </a:prstGeom>
        </p:spPr>
      </p:pic>
      <p:sp>
        <p:nvSpPr>
          <p:cNvPr id="11" name="矩形 10">
            <a:extLst>
              <a:ext uri="{FF2B5EF4-FFF2-40B4-BE49-F238E27FC236}">
                <a16:creationId xmlns:a16="http://schemas.microsoft.com/office/drawing/2014/main" id="{AFDBDD4E-9749-F446-A631-EFFE758A1085}"/>
              </a:ext>
            </a:extLst>
          </p:cNvPr>
          <p:cNvSpPr/>
          <p:nvPr/>
        </p:nvSpPr>
        <p:spPr>
          <a:xfrm>
            <a:off x="5138361" y="2344680"/>
            <a:ext cx="6264507" cy="2538195"/>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latin typeface="Microsoft YaHei Light" panose="020B0502040204020203" pitchFamily="34" charset="-122"/>
                <a:ea typeface="Microsoft YaHei Light" panose="020B0502040204020203" pitchFamily="34" charset="-122"/>
              </a:rPr>
              <a:t>Amazon Web Services (AWS) </a:t>
            </a:r>
            <a:r>
              <a:rPr lang="zh-CN" altLang="en-US" dirty="0">
                <a:latin typeface="Microsoft YaHei Light" panose="020B0502040204020203" pitchFamily="34" charset="-122"/>
                <a:ea typeface="Microsoft YaHei Light" panose="020B0502040204020203" pitchFamily="34" charset="-122"/>
              </a:rPr>
              <a:t>发布了许多包含常见软件配置的 </a:t>
            </a:r>
            <a:r>
              <a:rPr lang="en" altLang="zh-CN" dirty="0">
                <a:latin typeface="Microsoft YaHei Light" panose="020B0502040204020203" pitchFamily="34" charset="-122"/>
                <a:ea typeface="Microsoft YaHei Light" panose="020B0502040204020203" pitchFamily="34" charset="-122"/>
              </a:rPr>
              <a:t>Amazon </a:t>
            </a:r>
            <a:r>
              <a:rPr lang="zh-CN" altLang="en-US" dirty="0">
                <a:latin typeface="Microsoft YaHei Light" panose="020B0502040204020203" pitchFamily="34" charset="-122"/>
                <a:ea typeface="Microsoft YaHei Light" panose="020B0502040204020203" pitchFamily="34" charset="-122"/>
              </a:rPr>
              <a:t>系统映像 </a:t>
            </a:r>
            <a:r>
              <a:rPr lang="en-US" altLang="zh-CN" dirty="0">
                <a:latin typeface="Microsoft YaHei Light" panose="020B0502040204020203" pitchFamily="34" charset="-122"/>
                <a:ea typeface="Microsoft YaHei Light" panose="020B0502040204020203" pitchFamily="34" charset="-122"/>
              </a:rPr>
              <a:t>(</a:t>
            </a:r>
            <a:r>
              <a:rPr lang="en" altLang="zh-CN" dirty="0">
                <a:latin typeface="Microsoft YaHei Light" panose="020B0502040204020203" pitchFamily="34" charset="-122"/>
                <a:ea typeface="Microsoft YaHei Light" panose="020B0502040204020203" pitchFamily="34" charset="-122"/>
              </a:rPr>
              <a:t>AMI) </a:t>
            </a:r>
            <a:r>
              <a:rPr lang="zh-CN" altLang="en-US" dirty="0">
                <a:latin typeface="Microsoft YaHei Light" panose="020B0502040204020203" pitchFamily="34" charset="-122"/>
                <a:ea typeface="Microsoft YaHei Light" panose="020B0502040204020203" pitchFamily="34" charset="-122"/>
              </a:rPr>
              <a:t>供公众使用。</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此外，</a:t>
            </a:r>
            <a:r>
              <a:rPr lang="en" altLang="zh-CN" dirty="0">
                <a:latin typeface="Microsoft YaHei Light" panose="020B0502040204020203" pitchFamily="34" charset="-122"/>
                <a:ea typeface="Microsoft YaHei Light" panose="020B0502040204020203" pitchFamily="34" charset="-122"/>
              </a:rPr>
              <a:t>AWS </a:t>
            </a:r>
            <a:r>
              <a:rPr lang="zh-CN" altLang="en-US" dirty="0">
                <a:latin typeface="Microsoft YaHei Light" panose="020B0502040204020203" pitchFamily="34" charset="-122"/>
                <a:ea typeface="Microsoft YaHei Light" panose="020B0502040204020203" pitchFamily="34" charset="-122"/>
              </a:rPr>
              <a:t>开发人员社区的会员也发布了他们的自定义 </a:t>
            </a:r>
            <a:r>
              <a:rPr lang="en" altLang="zh-CN" dirty="0">
                <a:latin typeface="Microsoft YaHei Light" panose="020B0502040204020203" pitchFamily="34" charset="-122"/>
                <a:ea typeface="Microsoft YaHei Light" panose="020B0502040204020203" pitchFamily="34" charset="-122"/>
              </a:rPr>
              <a:t>AMI</a:t>
            </a:r>
            <a:r>
              <a:rPr lang="zh-CN" altLang="en"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您也可以创建一个或多个自定义 </a:t>
            </a:r>
            <a:r>
              <a:rPr lang="en" altLang="zh-CN" dirty="0">
                <a:latin typeface="Microsoft YaHei Light" panose="020B0502040204020203" pitchFamily="34" charset="-122"/>
                <a:ea typeface="Microsoft YaHei Light" panose="020B0502040204020203" pitchFamily="34" charset="-122"/>
              </a:rPr>
              <a:t>AMI</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这样能让您快速轻松地启动能满足您一切需求的新实例。</a:t>
            </a:r>
          </a:p>
        </p:txBody>
      </p:sp>
      <p:sp>
        <p:nvSpPr>
          <p:cNvPr id="13" name="矩形 12">
            <a:extLst>
              <a:ext uri="{FF2B5EF4-FFF2-40B4-BE49-F238E27FC236}">
                <a16:creationId xmlns:a16="http://schemas.microsoft.com/office/drawing/2014/main" id="{74299ADF-205B-184D-BB39-E2C790D088EE}"/>
              </a:ext>
            </a:extLst>
          </p:cNvPr>
          <p:cNvSpPr/>
          <p:nvPr/>
        </p:nvSpPr>
        <p:spPr>
          <a:xfrm>
            <a:off x="720860" y="2845984"/>
            <a:ext cx="1297124" cy="1394939"/>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925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1.</a:t>
            </a:r>
            <a:r>
              <a:rPr lang="zh-CN" altLang="en-US" dirty="0"/>
              <a:t>选择</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11" name="矩形 10">
            <a:extLst>
              <a:ext uri="{FF2B5EF4-FFF2-40B4-BE49-F238E27FC236}">
                <a16:creationId xmlns:a16="http://schemas.microsoft.com/office/drawing/2014/main" id="{9D255F60-39ED-8045-9CA5-DBC1489B0284}"/>
              </a:ext>
            </a:extLst>
          </p:cNvPr>
          <p:cNvSpPr/>
          <p:nvPr/>
        </p:nvSpPr>
        <p:spPr>
          <a:xfrm>
            <a:off x="1488694" y="1081638"/>
            <a:ext cx="10290709" cy="963277"/>
          </a:xfrm>
          <a:prstGeom prst="rect">
            <a:avLst/>
          </a:prstGeom>
        </p:spPr>
        <p:txBody>
          <a:bodyPr wrap="square">
            <a:spAutoFit/>
          </a:bodyPr>
          <a:lstStyle/>
          <a:p>
            <a:pPr marL="285750" indent="-285750">
              <a:lnSpc>
                <a:spcPct val="150000"/>
              </a:lnSpc>
              <a:buFont typeface="Wingdings" pitchFamily="2" charset="2"/>
              <a:buChar char="u"/>
            </a:pPr>
            <a:r>
              <a:rPr lang="zh-CN" altLang="en-US" sz="2000" dirty="0">
                <a:solidFill>
                  <a:srgbClr val="444444"/>
                </a:solidFill>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AMI</a:t>
            </a:r>
            <a:r>
              <a:rPr lang="zh-CN" altLang="en-US" sz="2000" dirty="0">
                <a:latin typeface="Microsoft YaHei Light" panose="020B0502040204020203" pitchFamily="34" charset="-122"/>
                <a:ea typeface="Microsoft YaHei Light" panose="020B0502040204020203" pitchFamily="34" charset="-122"/>
              </a:rPr>
              <a:t>类型</a:t>
            </a:r>
            <a:endParaRPr lang="en-US" altLang="zh-CN" sz="2000"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sz="2000" dirty="0">
                <a:latin typeface="Microsoft YaHei Light" panose="020B0502040204020203" pitchFamily="34" charset="-122"/>
                <a:ea typeface="Microsoft YaHei Light" panose="020B0502040204020203" pitchFamily="34" charset="-122"/>
              </a:rPr>
              <a:t>区域 </a:t>
            </a:r>
            <a:r>
              <a:rPr lang="en-US" altLang="zh-CN" sz="2000" dirty="0">
                <a:latin typeface="Microsoft YaHei Light" panose="020B0502040204020203" pitchFamily="34" charset="-122"/>
                <a:ea typeface="Microsoft YaHei Light" panose="020B0502040204020203" pitchFamily="34" charset="-122"/>
              </a:rPr>
              <a:t>/ </a:t>
            </a:r>
            <a:r>
              <a:rPr lang="zh-CN" altLang="en-US" sz="2000" dirty="0">
                <a:latin typeface="Microsoft YaHei Light" panose="020B0502040204020203" pitchFamily="34" charset="-122"/>
                <a:ea typeface="Microsoft YaHei Light" panose="020B0502040204020203" pitchFamily="34" charset="-122"/>
              </a:rPr>
              <a:t>操作系统</a:t>
            </a:r>
            <a:r>
              <a:rPr lang="en-US" altLang="zh-CN" sz="2000" dirty="0">
                <a:latin typeface="Microsoft YaHei Light" panose="020B0502040204020203" pitchFamily="34" charset="-122"/>
                <a:ea typeface="Microsoft YaHei Light" panose="020B0502040204020203" pitchFamily="34" charset="-122"/>
              </a:rPr>
              <a:t> / </a:t>
            </a:r>
            <a:r>
              <a:rPr lang="zh-CN" altLang="en-US" sz="2000" dirty="0">
                <a:latin typeface="Microsoft YaHei Light" panose="020B0502040204020203" pitchFamily="34" charset="-122"/>
                <a:ea typeface="Microsoft YaHei Light" panose="020B0502040204020203" pitchFamily="34" charset="-122"/>
              </a:rPr>
              <a:t>架构 </a:t>
            </a:r>
            <a:r>
              <a:rPr lang="en-US" altLang="zh-CN" sz="2000" dirty="0">
                <a:latin typeface="Microsoft YaHei Light" panose="020B0502040204020203" pitchFamily="34" charset="-122"/>
                <a:ea typeface="Microsoft YaHei Light" panose="020B0502040204020203" pitchFamily="34" charset="-122"/>
              </a:rPr>
              <a:t>(32 </a:t>
            </a:r>
            <a:r>
              <a:rPr lang="zh-CN" altLang="en-US" sz="2000" dirty="0">
                <a:latin typeface="Microsoft YaHei Light" panose="020B0502040204020203" pitchFamily="34" charset="-122"/>
                <a:ea typeface="Microsoft YaHei Light" panose="020B0502040204020203" pitchFamily="34" charset="-122"/>
              </a:rPr>
              <a:t>位或 </a:t>
            </a:r>
            <a:r>
              <a:rPr lang="en-US" altLang="zh-CN" sz="2000" dirty="0">
                <a:latin typeface="Microsoft YaHei Light" panose="020B0502040204020203" pitchFamily="34" charset="-122"/>
                <a:ea typeface="Microsoft YaHei Light" panose="020B0502040204020203" pitchFamily="34" charset="-122"/>
              </a:rPr>
              <a:t>64 </a:t>
            </a:r>
            <a:r>
              <a:rPr lang="zh-CN" altLang="en-US" sz="2000" dirty="0">
                <a:latin typeface="Microsoft YaHei Light" panose="020B0502040204020203" pitchFamily="34" charset="-122"/>
                <a:ea typeface="Microsoft YaHei Light" panose="020B0502040204020203" pitchFamily="34" charset="-122"/>
              </a:rPr>
              <a:t>位</a:t>
            </a:r>
            <a:r>
              <a:rPr lang="en-US" altLang="zh-CN" sz="2000" dirty="0">
                <a:latin typeface="Microsoft YaHei Light" panose="020B0502040204020203" pitchFamily="34" charset="-122"/>
                <a:ea typeface="Microsoft YaHei Light" panose="020B0502040204020203" pitchFamily="34" charset="-122"/>
              </a:rPr>
              <a:t>) / </a:t>
            </a:r>
            <a:r>
              <a:rPr lang="zh-CN" altLang="en-US" sz="2000" dirty="0">
                <a:latin typeface="Microsoft YaHei Light" panose="020B0502040204020203" pitchFamily="34" charset="-122"/>
                <a:ea typeface="Microsoft YaHei Light" panose="020B0502040204020203" pitchFamily="34" charset="-122"/>
              </a:rPr>
              <a:t>启动许可</a:t>
            </a:r>
            <a:r>
              <a:rPr lang="en-US" altLang="zh-CN" sz="2000" dirty="0">
                <a:latin typeface="Microsoft YaHei Light" panose="020B0502040204020203" pitchFamily="34" charset="-122"/>
                <a:ea typeface="Microsoft YaHei Light" panose="020B0502040204020203" pitchFamily="34" charset="-122"/>
              </a:rPr>
              <a:t> / </a:t>
            </a:r>
            <a:r>
              <a:rPr lang="zh-CN" altLang="en-US" sz="2000" dirty="0">
                <a:latin typeface="Microsoft YaHei Light" panose="020B0502040204020203" pitchFamily="34" charset="-122"/>
                <a:ea typeface="Microsoft YaHei Light" panose="020B0502040204020203" pitchFamily="34" charset="-122"/>
              </a:rPr>
              <a:t>根设备存储</a:t>
            </a:r>
          </a:p>
        </p:txBody>
      </p:sp>
      <p:pic>
        <p:nvPicPr>
          <p:cNvPr id="17" name="图片 16">
            <a:extLst>
              <a:ext uri="{FF2B5EF4-FFF2-40B4-BE49-F238E27FC236}">
                <a16:creationId xmlns:a16="http://schemas.microsoft.com/office/drawing/2014/main" id="{C8C1828B-A1C2-5F41-8F0F-71BD2FC82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2141993"/>
            <a:ext cx="9425086" cy="3399212"/>
          </a:xfrm>
          <a:prstGeom prst="rect">
            <a:avLst/>
          </a:prstGeom>
        </p:spPr>
      </p:pic>
      <p:pic>
        <p:nvPicPr>
          <p:cNvPr id="18" name="图片 17">
            <a:extLst>
              <a:ext uri="{FF2B5EF4-FFF2-40B4-BE49-F238E27FC236}">
                <a16:creationId xmlns:a16="http://schemas.microsoft.com/office/drawing/2014/main" id="{A5594EDE-7DCF-5148-9E2B-7F0111C28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076" y="3976225"/>
            <a:ext cx="8180162" cy="2376111"/>
          </a:xfrm>
          <a:prstGeom prst="rect">
            <a:avLst/>
          </a:prstGeom>
        </p:spPr>
      </p:pic>
    </p:spTree>
    <p:extLst>
      <p:ext uri="{BB962C8B-B14F-4D97-AF65-F5344CB8AC3E}">
        <p14:creationId xmlns:p14="http://schemas.microsoft.com/office/powerpoint/2010/main" val="255374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1.</a:t>
            </a:r>
            <a:r>
              <a:rPr lang="zh-CN" altLang="en-US" dirty="0"/>
              <a:t>选择</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12" name="矩形 11">
            <a:extLst>
              <a:ext uri="{FF2B5EF4-FFF2-40B4-BE49-F238E27FC236}">
                <a16:creationId xmlns:a16="http://schemas.microsoft.com/office/drawing/2014/main" id="{DCC3D3FD-2F36-A14E-8A78-49D92616699A}"/>
              </a:ext>
            </a:extLst>
          </p:cNvPr>
          <p:cNvSpPr/>
          <p:nvPr/>
        </p:nvSpPr>
        <p:spPr>
          <a:xfrm>
            <a:off x="949849" y="1133680"/>
            <a:ext cx="10290709" cy="1077218"/>
          </a:xfrm>
          <a:prstGeom prst="rect">
            <a:avLst/>
          </a:prstGeom>
        </p:spPr>
        <p:txBody>
          <a:bodyPr wrap="square">
            <a:spAutoFit/>
          </a:bodyPr>
          <a:lstStyle/>
          <a:p>
            <a:pPr marL="285750" indent="-285750">
              <a:buFont typeface="Arial" panose="020B0604020202020204" pitchFamily="34" charset="0"/>
              <a:buChar char="•"/>
            </a:pPr>
            <a:r>
              <a:rPr lang="en-US" altLang="zh-CN" sz="1600" b="1" dirty="0">
                <a:latin typeface="Microsoft YaHei Light" panose="020B0502040204020203" pitchFamily="34" charset="-122"/>
                <a:ea typeface="Microsoft YaHei Light" panose="020B0502040204020203" pitchFamily="34" charset="-122"/>
              </a:rPr>
              <a:t>AMI</a:t>
            </a:r>
            <a:r>
              <a:rPr lang="zh-CN" altLang="en-US" sz="1600" b="1" dirty="0">
                <a:latin typeface="Microsoft YaHei Light" panose="020B0502040204020203" pitchFamily="34" charset="-122"/>
                <a:ea typeface="Microsoft YaHei Light" panose="020B0502040204020203" pitchFamily="34" charset="-122"/>
              </a:rPr>
              <a:t>类型</a:t>
            </a:r>
          </a:p>
          <a:p>
            <a:r>
              <a:rPr lang="zh-CN" altLang="en-US" sz="1600" dirty="0">
                <a:latin typeface="Microsoft YaHei Light" panose="020B0502040204020203" pitchFamily="34" charset="-122"/>
                <a:ea typeface="Microsoft YaHei Light" panose="020B0502040204020203" pitchFamily="34" charset="-122"/>
              </a:rPr>
              <a:t>所有 </a:t>
            </a:r>
            <a:r>
              <a:rPr lang="en" altLang="zh-CN" sz="1600" dirty="0">
                <a:latin typeface="Microsoft YaHei Light" panose="020B0502040204020203" pitchFamily="34" charset="-122"/>
                <a:ea typeface="Microsoft YaHei Light" panose="020B0502040204020203" pitchFamily="34" charset="-122"/>
              </a:rPr>
              <a:t>AMI </a:t>
            </a:r>
            <a:r>
              <a:rPr lang="zh-CN" altLang="en-US" sz="1600" dirty="0">
                <a:latin typeface="Microsoft YaHei Light" panose="020B0502040204020203" pitchFamily="34" charset="-122"/>
                <a:ea typeface="Microsoft YaHei Light" panose="020B0502040204020203" pitchFamily="34" charset="-122"/>
              </a:rPr>
              <a:t>均可归类为由 </a:t>
            </a:r>
            <a:r>
              <a:rPr lang="en" altLang="zh-CN" sz="1600" dirty="0">
                <a:latin typeface="Microsoft YaHei Light" panose="020B0502040204020203" pitchFamily="34" charset="-122"/>
                <a:ea typeface="Microsoft YaHei Light" panose="020B0502040204020203" pitchFamily="34" charset="-122"/>
              </a:rPr>
              <a:t>Amazon EBS </a:t>
            </a:r>
            <a:r>
              <a:rPr lang="zh-CN" altLang="en-US" sz="1600" dirty="0">
                <a:latin typeface="Microsoft YaHei Light" panose="020B0502040204020203" pitchFamily="34" charset="-122"/>
                <a:ea typeface="Microsoft YaHei Light" panose="020B0502040204020203" pitchFamily="34" charset="-122"/>
              </a:rPr>
              <a:t>支持或由实例存储支持。前者是指从 </a:t>
            </a:r>
            <a:r>
              <a:rPr lang="en" altLang="zh-CN" sz="1600" dirty="0">
                <a:latin typeface="Microsoft YaHei Light" panose="020B0502040204020203" pitchFamily="34" charset="-122"/>
                <a:ea typeface="Microsoft YaHei Light" panose="020B0502040204020203" pitchFamily="34" charset="-122"/>
              </a:rPr>
              <a:t>AMI </a:t>
            </a:r>
            <a:r>
              <a:rPr lang="zh-CN" altLang="en-US" sz="1600" dirty="0">
                <a:latin typeface="Microsoft YaHei Light" panose="020B0502040204020203" pitchFamily="34" charset="-122"/>
                <a:ea typeface="Microsoft YaHei Light" panose="020B0502040204020203" pitchFamily="34" charset="-122"/>
              </a:rPr>
              <a:t>启动的实例的根设备是从 </a:t>
            </a:r>
            <a:r>
              <a:rPr lang="en" altLang="zh-CN" sz="1600" dirty="0">
                <a:latin typeface="Microsoft YaHei Light" panose="020B0502040204020203" pitchFamily="34" charset="-122"/>
                <a:ea typeface="Microsoft YaHei Light" panose="020B0502040204020203" pitchFamily="34" charset="-122"/>
              </a:rPr>
              <a:t>Amazon EBS </a:t>
            </a:r>
            <a:r>
              <a:rPr lang="zh-CN" altLang="en-US" sz="1600" dirty="0">
                <a:latin typeface="Microsoft YaHei Light" panose="020B0502040204020203" pitchFamily="34" charset="-122"/>
                <a:ea typeface="Microsoft YaHei Light" panose="020B0502040204020203" pitchFamily="34" charset="-122"/>
              </a:rPr>
              <a:t>快照创建的 </a:t>
            </a:r>
            <a:r>
              <a:rPr lang="en" altLang="zh-CN" sz="1600" dirty="0">
                <a:latin typeface="Microsoft YaHei Light" panose="020B0502040204020203" pitchFamily="34" charset="-122"/>
                <a:ea typeface="Microsoft YaHei Light" panose="020B0502040204020203" pitchFamily="34" charset="-122"/>
              </a:rPr>
              <a:t>Amazon EBS </a:t>
            </a:r>
            <a:r>
              <a:rPr lang="zh-CN" altLang="en-US" sz="1600" dirty="0">
                <a:latin typeface="Microsoft YaHei Light" panose="020B0502040204020203" pitchFamily="34" charset="-122"/>
                <a:ea typeface="Microsoft YaHei Light" panose="020B0502040204020203" pitchFamily="34" charset="-122"/>
              </a:rPr>
              <a:t>卷。后者是指从 </a:t>
            </a:r>
            <a:r>
              <a:rPr lang="en" altLang="zh-CN" sz="1600" dirty="0">
                <a:latin typeface="Microsoft YaHei Light" panose="020B0502040204020203" pitchFamily="34" charset="-122"/>
                <a:ea typeface="Microsoft YaHei Light" panose="020B0502040204020203" pitchFamily="34" charset="-122"/>
              </a:rPr>
              <a:t>AMI </a:t>
            </a:r>
            <a:r>
              <a:rPr lang="zh-CN" altLang="en-US" sz="1600" dirty="0">
                <a:latin typeface="Microsoft YaHei Light" panose="020B0502040204020203" pitchFamily="34" charset="-122"/>
                <a:ea typeface="Microsoft YaHei Light" panose="020B0502040204020203" pitchFamily="34" charset="-122"/>
              </a:rPr>
              <a:t>启动的实例的根设备是从存储在 </a:t>
            </a:r>
            <a:r>
              <a:rPr lang="en" altLang="zh-CN" sz="1600" dirty="0">
                <a:latin typeface="Microsoft YaHei Light" panose="020B0502040204020203" pitchFamily="34" charset="-122"/>
                <a:ea typeface="Microsoft YaHei Light" panose="020B0502040204020203" pitchFamily="34" charset="-122"/>
              </a:rPr>
              <a:t>Amazon S3 </a:t>
            </a:r>
            <a:r>
              <a:rPr lang="zh-CN" altLang="en-US" sz="1600" dirty="0">
                <a:latin typeface="Microsoft YaHei Light" panose="020B0502040204020203" pitchFamily="34" charset="-122"/>
                <a:ea typeface="Microsoft YaHei Light" panose="020B0502040204020203" pitchFamily="34" charset="-122"/>
              </a:rPr>
              <a:t>中的模板创建的实例存储卷。</a:t>
            </a:r>
          </a:p>
        </p:txBody>
      </p:sp>
      <p:graphicFrame>
        <p:nvGraphicFramePr>
          <p:cNvPr id="13" name="表格 12">
            <a:extLst>
              <a:ext uri="{FF2B5EF4-FFF2-40B4-BE49-F238E27FC236}">
                <a16:creationId xmlns:a16="http://schemas.microsoft.com/office/drawing/2014/main" id="{AFBEF3FC-5168-354D-81F5-970A0B76BC39}"/>
              </a:ext>
            </a:extLst>
          </p:cNvPr>
          <p:cNvGraphicFramePr>
            <a:graphicFrameLocks noGrp="1"/>
          </p:cNvGraphicFramePr>
          <p:nvPr>
            <p:extLst>
              <p:ext uri="{D42A27DB-BD31-4B8C-83A1-F6EECF244321}">
                <p14:modId xmlns:p14="http://schemas.microsoft.com/office/powerpoint/2010/main" val="845541185"/>
              </p:ext>
            </p:extLst>
          </p:nvPr>
        </p:nvGraphicFramePr>
        <p:xfrm>
          <a:off x="1162279" y="2315878"/>
          <a:ext cx="9865848" cy="4002232"/>
        </p:xfrm>
        <a:graphic>
          <a:graphicData uri="http://schemas.openxmlformats.org/drawingml/2006/table">
            <a:tbl>
              <a:tblPr/>
              <a:tblGrid>
                <a:gridCol w="3288616">
                  <a:extLst>
                    <a:ext uri="{9D8B030D-6E8A-4147-A177-3AD203B41FA5}">
                      <a16:colId xmlns:a16="http://schemas.microsoft.com/office/drawing/2014/main" val="713999733"/>
                    </a:ext>
                  </a:extLst>
                </a:gridCol>
                <a:gridCol w="3288616">
                  <a:extLst>
                    <a:ext uri="{9D8B030D-6E8A-4147-A177-3AD203B41FA5}">
                      <a16:colId xmlns:a16="http://schemas.microsoft.com/office/drawing/2014/main" val="4239664862"/>
                    </a:ext>
                  </a:extLst>
                </a:gridCol>
                <a:gridCol w="3288616">
                  <a:extLst>
                    <a:ext uri="{9D8B030D-6E8A-4147-A177-3AD203B41FA5}">
                      <a16:colId xmlns:a16="http://schemas.microsoft.com/office/drawing/2014/main" val="1755382040"/>
                    </a:ext>
                  </a:extLst>
                </a:gridCol>
              </a:tblGrid>
              <a:tr h="336031">
                <a:tc>
                  <a:txBody>
                    <a:bodyPr/>
                    <a:lstStyle/>
                    <a:p>
                      <a:pPr algn="l" fontAlgn="t"/>
                      <a:r>
                        <a:rPr lang="zh-CN" altLang="en-US" sz="1400" b="1">
                          <a:solidFill>
                            <a:srgbClr val="333333"/>
                          </a:solidFill>
                          <a:effectLst/>
                        </a:rPr>
                        <a:t>性能</a:t>
                      </a:r>
                    </a:p>
                  </a:txBody>
                  <a:tcPr marL="43303" marR="43303" marT="43303" marB="43303">
                    <a:lnL w="9525" cap="flat" cmpd="sng" algn="ctr">
                      <a:solidFill>
                        <a:srgbClr val="D01B21"/>
                      </a:solidFill>
                      <a:prstDash val="solid"/>
                      <a:round/>
                      <a:headEnd type="none" w="med" len="med"/>
                      <a:tailEnd type="none" w="med" len="med"/>
                    </a:lnL>
                    <a:lnR w="9525" cap="flat" cmpd="sng" algn="ctr">
                      <a:solidFill>
                        <a:srgbClr val="8082C0"/>
                      </a:solidFill>
                      <a:prstDash val="solid"/>
                      <a:round/>
                      <a:headEnd type="none" w="med" len="med"/>
                      <a:tailEnd type="none" w="med" len="med"/>
                    </a:lnR>
                    <a:lnT w="9525" cap="flat" cmpd="sng" algn="ctr">
                      <a:solidFill>
                        <a:srgbClr val="E05D21"/>
                      </a:solidFill>
                      <a:prstDash val="solid"/>
                      <a:round/>
                      <a:headEnd type="none" w="med" len="med"/>
                      <a:tailEnd type="none" w="med" len="med"/>
                    </a:lnT>
                    <a:lnB w="9525" cap="flat" cmpd="sng" algn="ctr">
                      <a:solidFill>
                        <a:srgbClr val="B028E0"/>
                      </a:solidFill>
                      <a:prstDash val="solid"/>
                      <a:round/>
                      <a:headEnd type="none" w="med" len="med"/>
                      <a:tailEnd type="none" w="med" len="med"/>
                    </a:lnB>
                    <a:solidFill>
                      <a:srgbClr val="EEEEEE"/>
                    </a:solidFill>
                  </a:tcPr>
                </a:tc>
                <a:tc>
                  <a:txBody>
                    <a:bodyPr/>
                    <a:lstStyle/>
                    <a:p>
                      <a:pPr algn="l" fontAlgn="t"/>
                      <a:r>
                        <a:rPr lang="zh-CN" altLang="en-US" sz="1400" b="1" dirty="0">
                          <a:solidFill>
                            <a:srgbClr val="333333"/>
                          </a:solidFill>
                          <a:effectLst/>
                        </a:rPr>
                        <a:t>由 </a:t>
                      </a:r>
                      <a:r>
                        <a:rPr lang="en" sz="1400" b="1" dirty="0">
                          <a:solidFill>
                            <a:srgbClr val="333333"/>
                          </a:solidFill>
                          <a:effectLst/>
                        </a:rPr>
                        <a:t>Amazon EBS </a:t>
                      </a:r>
                      <a:r>
                        <a:rPr lang="zh-CN" altLang="en-US" sz="1400" b="1" dirty="0">
                          <a:solidFill>
                            <a:srgbClr val="333333"/>
                          </a:solidFill>
                          <a:effectLst/>
                        </a:rPr>
                        <a:t>支持的 </a:t>
                      </a:r>
                      <a:r>
                        <a:rPr lang="en" sz="1400" b="1" dirty="0">
                          <a:solidFill>
                            <a:srgbClr val="333333"/>
                          </a:solidFill>
                          <a:effectLst/>
                        </a:rPr>
                        <a:t>AMI</a:t>
                      </a:r>
                    </a:p>
                  </a:txBody>
                  <a:tcPr marL="43303" marR="43303" marT="43303" marB="43303">
                    <a:lnL w="9525" cap="flat" cmpd="sng" algn="ctr">
                      <a:solidFill>
                        <a:srgbClr val="8082C0"/>
                      </a:solidFill>
                      <a:prstDash val="solid"/>
                      <a:round/>
                      <a:headEnd type="none" w="med" len="med"/>
                      <a:tailEnd type="none" w="med" len="med"/>
                    </a:lnL>
                    <a:lnR w="9525" cap="flat" cmpd="sng" algn="ctr">
                      <a:solidFill>
                        <a:srgbClr val="F034E0"/>
                      </a:solidFill>
                      <a:prstDash val="solid"/>
                      <a:round/>
                      <a:headEnd type="none" w="med" len="med"/>
                      <a:tailEnd type="none" w="med" len="med"/>
                    </a:lnR>
                    <a:lnT w="9525" cap="flat" cmpd="sng" algn="ctr">
                      <a:solidFill>
                        <a:srgbClr val="A007E0"/>
                      </a:solidFill>
                      <a:prstDash val="solid"/>
                      <a:round/>
                      <a:headEnd type="none" w="med" len="med"/>
                      <a:tailEnd type="none" w="med" len="med"/>
                    </a:lnT>
                    <a:lnB w="9525" cap="flat" cmpd="sng" algn="ctr">
                      <a:solidFill>
                        <a:srgbClr val="70CDC1"/>
                      </a:solidFill>
                      <a:prstDash val="solid"/>
                      <a:round/>
                      <a:headEnd type="none" w="med" len="med"/>
                      <a:tailEnd type="none" w="med" len="med"/>
                    </a:lnB>
                    <a:solidFill>
                      <a:srgbClr val="EEEEEE"/>
                    </a:solidFill>
                  </a:tcPr>
                </a:tc>
                <a:tc>
                  <a:txBody>
                    <a:bodyPr/>
                    <a:lstStyle/>
                    <a:p>
                      <a:pPr algn="l" fontAlgn="t"/>
                      <a:r>
                        <a:rPr lang="zh-CN" altLang="en-US" sz="1400" b="1">
                          <a:solidFill>
                            <a:srgbClr val="333333"/>
                          </a:solidFill>
                          <a:effectLst/>
                        </a:rPr>
                        <a:t>由 </a:t>
                      </a:r>
                      <a:r>
                        <a:rPr lang="en" sz="1400" b="1">
                          <a:solidFill>
                            <a:srgbClr val="333333"/>
                          </a:solidFill>
                          <a:effectLst/>
                        </a:rPr>
                        <a:t>Amazon </a:t>
                      </a:r>
                      <a:r>
                        <a:rPr lang="zh-CN" altLang="en-US" sz="1400" b="1">
                          <a:solidFill>
                            <a:srgbClr val="333333"/>
                          </a:solidFill>
                          <a:effectLst/>
                        </a:rPr>
                        <a:t>实例存储支持的 </a:t>
                      </a:r>
                      <a:r>
                        <a:rPr lang="en" sz="1400" b="1">
                          <a:solidFill>
                            <a:srgbClr val="333333"/>
                          </a:solidFill>
                          <a:effectLst/>
                        </a:rPr>
                        <a:t>AMI</a:t>
                      </a:r>
                    </a:p>
                  </a:txBody>
                  <a:tcPr marL="43303" marR="43303" marT="43303" marB="43303">
                    <a:lnL w="9525" cap="flat" cmpd="sng" algn="ctr">
                      <a:solidFill>
                        <a:srgbClr val="F034E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A083E0"/>
                      </a:solidFill>
                      <a:prstDash val="solid"/>
                      <a:round/>
                      <a:headEnd type="none" w="med" len="med"/>
                      <a:tailEnd type="none" w="med" len="med"/>
                    </a:lnT>
                    <a:lnB w="9525" cap="flat" cmpd="sng" algn="ctr">
                      <a:solidFill>
                        <a:srgbClr val="502EE0"/>
                      </a:solidFill>
                      <a:prstDash val="solid"/>
                      <a:round/>
                      <a:headEnd type="none" w="med" len="med"/>
                      <a:tailEnd type="none" w="med" len="med"/>
                    </a:lnB>
                    <a:solidFill>
                      <a:srgbClr val="EEEEEE"/>
                    </a:solidFill>
                  </a:tcPr>
                </a:tc>
                <a:extLst>
                  <a:ext uri="{0D108BD9-81ED-4DB2-BD59-A6C34878D82A}">
                    <a16:rowId xmlns:a16="http://schemas.microsoft.com/office/drawing/2014/main" val="1866237651"/>
                  </a:ext>
                </a:extLst>
              </a:tr>
              <a:tr h="271837">
                <a:tc>
                  <a:txBody>
                    <a:bodyPr/>
                    <a:lstStyle/>
                    <a:p>
                      <a:pPr fontAlgn="t"/>
                      <a:r>
                        <a:rPr lang="zh-CN" altLang="en-US" sz="1400">
                          <a:solidFill>
                            <a:srgbClr val="444444"/>
                          </a:solidFill>
                          <a:effectLst/>
                          <a:latin typeface="Amazon Ember"/>
                        </a:rPr>
                        <a:t>实例的启动时间</a:t>
                      </a:r>
                    </a:p>
                  </a:txBody>
                  <a:tcPr marL="43303" marR="43303" marT="43303" marB="43303">
                    <a:lnL w="9525" cap="flat" cmpd="sng" algn="ctr">
                      <a:solidFill>
                        <a:srgbClr val="E0B1A0"/>
                      </a:solidFill>
                      <a:prstDash val="solid"/>
                      <a:round/>
                      <a:headEnd type="none" w="med" len="med"/>
                      <a:tailEnd type="none" w="med" len="med"/>
                    </a:lnL>
                    <a:lnR w="9525" cap="flat" cmpd="sng" algn="ctr">
                      <a:solidFill>
                        <a:srgbClr val="E05E40"/>
                      </a:solidFill>
                      <a:prstDash val="solid"/>
                      <a:round/>
                      <a:headEnd type="none" w="med" len="med"/>
                      <a:tailEnd type="none" w="med" len="med"/>
                    </a:lnR>
                    <a:lnT w="9525" cap="flat" cmpd="sng" algn="ctr">
                      <a:solidFill>
                        <a:srgbClr val="B028E0"/>
                      </a:solidFill>
                      <a:prstDash val="solid"/>
                      <a:round/>
                      <a:headEnd type="none" w="med" len="med"/>
                      <a:tailEnd type="none" w="med" len="med"/>
                    </a:lnT>
                    <a:lnB w="9525" cap="flat" cmpd="sng" algn="ctr">
                      <a:solidFill>
                        <a:srgbClr val="C07EC1"/>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通常不到 </a:t>
                      </a:r>
                      <a:r>
                        <a:rPr lang="en-US" altLang="zh-CN" sz="1400">
                          <a:solidFill>
                            <a:srgbClr val="444444"/>
                          </a:solidFill>
                          <a:effectLst/>
                          <a:latin typeface="Amazon Ember"/>
                        </a:rPr>
                        <a:t>1 </a:t>
                      </a:r>
                      <a:r>
                        <a:rPr lang="zh-CN" altLang="en-US" sz="1400">
                          <a:solidFill>
                            <a:srgbClr val="444444"/>
                          </a:solidFill>
                          <a:effectLst/>
                          <a:latin typeface="Amazon Ember"/>
                        </a:rPr>
                        <a:t>分钟</a:t>
                      </a:r>
                    </a:p>
                  </a:txBody>
                  <a:tcPr marL="43303" marR="43303" marT="43303" marB="43303">
                    <a:lnL w="9525" cap="flat" cmpd="sng" algn="ctr">
                      <a:solidFill>
                        <a:srgbClr val="E05E40"/>
                      </a:solidFill>
                      <a:prstDash val="solid"/>
                      <a:round/>
                      <a:headEnd type="none" w="med" len="med"/>
                      <a:tailEnd type="none" w="med" len="med"/>
                    </a:lnL>
                    <a:lnR w="9525" cap="flat" cmpd="sng" algn="ctr">
                      <a:solidFill>
                        <a:srgbClr val="E05100"/>
                      </a:solidFill>
                      <a:prstDash val="solid"/>
                      <a:round/>
                      <a:headEnd type="none" w="med" len="med"/>
                      <a:tailEnd type="none" w="med" len="med"/>
                    </a:lnR>
                    <a:lnT w="9525" cap="flat" cmpd="sng" algn="ctr">
                      <a:solidFill>
                        <a:srgbClr val="70CDC1"/>
                      </a:solidFill>
                      <a:prstDash val="solid"/>
                      <a:round/>
                      <a:headEnd type="none" w="med" len="med"/>
                      <a:tailEnd type="none" w="med" len="med"/>
                    </a:lnT>
                    <a:lnB w="9525" cap="flat" cmpd="sng" algn="ctr">
                      <a:solidFill>
                        <a:srgbClr val="90B621"/>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通常不到 </a:t>
                      </a:r>
                      <a:r>
                        <a:rPr lang="en-US" altLang="zh-CN" sz="1400">
                          <a:solidFill>
                            <a:srgbClr val="444444"/>
                          </a:solidFill>
                          <a:effectLst/>
                          <a:latin typeface="Amazon Ember"/>
                        </a:rPr>
                        <a:t>5 </a:t>
                      </a:r>
                      <a:r>
                        <a:rPr lang="zh-CN" altLang="en-US" sz="1400">
                          <a:solidFill>
                            <a:srgbClr val="444444"/>
                          </a:solidFill>
                          <a:effectLst/>
                          <a:latin typeface="Amazon Ember"/>
                        </a:rPr>
                        <a:t>分钟</a:t>
                      </a:r>
                    </a:p>
                  </a:txBody>
                  <a:tcPr marL="43303" marR="43303" marT="43303" marB="43303">
                    <a:lnL w="9525" cap="flat" cmpd="sng" algn="ctr">
                      <a:solidFill>
                        <a:srgbClr val="E051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502EE0"/>
                      </a:solidFill>
                      <a:prstDash val="solid"/>
                      <a:round/>
                      <a:headEnd type="none" w="med" len="med"/>
                      <a:tailEnd type="none" w="med" len="med"/>
                    </a:lnT>
                    <a:lnB w="9525" cap="flat" cmpd="sng" algn="ctr">
                      <a:solidFill>
                        <a:srgbClr val="E07580"/>
                      </a:solidFill>
                      <a:prstDash val="solid"/>
                      <a:round/>
                      <a:headEnd type="none" w="med" len="med"/>
                      <a:tailEnd type="none" w="med" len="med"/>
                    </a:lnB>
                    <a:solidFill>
                      <a:srgbClr val="FFFFFF"/>
                    </a:solidFill>
                  </a:tcPr>
                </a:tc>
                <a:extLst>
                  <a:ext uri="{0D108BD9-81ED-4DB2-BD59-A6C34878D82A}">
                    <a16:rowId xmlns:a16="http://schemas.microsoft.com/office/drawing/2014/main" val="2689556633"/>
                  </a:ext>
                </a:extLst>
              </a:tr>
              <a:tr h="254461">
                <a:tc>
                  <a:txBody>
                    <a:bodyPr/>
                    <a:lstStyle/>
                    <a:p>
                      <a:pPr fontAlgn="t"/>
                      <a:r>
                        <a:rPr lang="zh-CN" altLang="en-US" sz="1400">
                          <a:solidFill>
                            <a:srgbClr val="444444"/>
                          </a:solidFill>
                          <a:effectLst/>
                          <a:latin typeface="Amazon Ember"/>
                        </a:rPr>
                        <a:t>根设备的大小限制</a:t>
                      </a:r>
                    </a:p>
                  </a:txBody>
                  <a:tcPr marL="43303" marR="43303" marT="43303" marB="43303">
                    <a:lnL w="9525" cap="flat" cmpd="sng" algn="ctr">
                      <a:solidFill>
                        <a:srgbClr val="B0D1C1"/>
                      </a:solidFill>
                      <a:prstDash val="solid"/>
                      <a:round/>
                      <a:headEnd type="none" w="med" len="med"/>
                      <a:tailEnd type="none" w="med" len="med"/>
                    </a:lnL>
                    <a:lnR w="9525" cap="flat" cmpd="sng" algn="ctr">
                      <a:solidFill>
                        <a:srgbClr val="405060"/>
                      </a:solidFill>
                      <a:prstDash val="solid"/>
                      <a:round/>
                      <a:headEnd type="none" w="med" len="med"/>
                      <a:tailEnd type="none" w="med" len="med"/>
                    </a:lnR>
                    <a:lnT w="9525" cap="flat" cmpd="sng" algn="ctr">
                      <a:solidFill>
                        <a:srgbClr val="C07EC1"/>
                      </a:solidFill>
                      <a:prstDash val="solid"/>
                      <a:round/>
                      <a:headEnd type="none" w="med" len="med"/>
                      <a:tailEnd type="none" w="med" len="med"/>
                    </a:lnT>
                    <a:lnB w="9525" cap="flat" cmpd="sng" algn="ctr">
                      <a:solidFill>
                        <a:srgbClr val="803880"/>
                      </a:solidFill>
                      <a:prstDash val="solid"/>
                      <a:round/>
                      <a:headEnd type="none" w="med" len="med"/>
                      <a:tailEnd type="none" w="med" len="med"/>
                    </a:lnB>
                    <a:solidFill>
                      <a:srgbClr val="FFFFFF"/>
                    </a:solidFill>
                  </a:tcPr>
                </a:tc>
                <a:tc>
                  <a:txBody>
                    <a:bodyPr/>
                    <a:lstStyle/>
                    <a:p>
                      <a:pPr fontAlgn="t"/>
                      <a:r>
                        <a:rPr lang="en" sz="1400">
                          <a:solidFill>
                            <a:srgbClr val="444444"/>
                          </a:solidFill>
                          <a:effectLst/>
                          <a:latin typeface="Amazon Ember"/>
                        </a:rPr>
                        <a:t>16 TiB</a:t>
                      </a:r>
                    </a:p>
                  </a:txBody>
                  <a:tcPr marL="43303" marR="43303" marT="43303" marB="43303">
                    <a:lnL w="9525" cap="flat" cmpd="sng" algn="ctr">
                      <a:solidFill>
                        <a:srgbClr val="405060"/>
                      </a:solidFill>
                      <a:prstDash val="solid"/>
                      <a:round/>
                      <a:headEnd type="none" w="med" len="med"/>
                      <a:tailEnd type="none" w="med" len="med"/>
                    </a:lnL>
                    <a:lnR w="9525" cap="flat" cmpd="sng" algn="ctr">
                      <a:solidFill>
                        <a:srgbClr val="E0BE61"/>
                      </a:solidFill>
                      <a:prstDash val="solid"/>
                      <a:round/>
                      <a:headEnd type="none" w="med" len="med"/>
                      <a:tailEnd type="none" w="med" len="med"/>
                    </a:lnR>
                    <a:lnT w="9525" cap="flat" cmpd="sng" algn="ctr">
                      <a:solidFill>
                        <a:srgbClr val="90B621"/>
                      </a:solidFill>
                      <a:prstDash val="solid"/>
                      <a:round/>
                      <a:headEnd type="none" w="med" len="med"/>
                      <a:tailEnd type="none" w="med" len="med"/>
                    </a:lnT>
                    <a:lnB w="9525" cap="flat" cmpd="sng" algn="ctr">
                      <a:solidFill>
                        <a:srgbClr val="9032A0"/>
                      </a:solidFill>
                      <a:prstDash val="solid"/>
                      <a:round/>
                      <a:headEnd type="none" w="med" len="med"/>
                      <a:tailEnd type="none" w="med" len="med"/>
                    </a:lnB>
                    <a:solidFill>
                      <a:srgbClr val="FFFFFF"/>
                    </a:solidFill>
                  </a:tcPr>
                </a:tc>
                <a:tc>
                  <a:txBody>
                    <a:bodyPr/>
                    <a:lstStyle/>
                    <a:p>
                      <a:pPr fontAlgn="t"/>
                      <a:r>
                        <a:rPr lang="en" sz="1400">
                          <a:solidFill>
                            <a:srgbClr val="444444"/>
                          </a:solidFill>
                          <a:effectLst/>
                          <a:latin typeface="Amazon Ember"/>
                        </a:rPr>
                        <a:t>10 GiB</a:t>
                      </a:r>
                    </a:p>
                  </a:txBody>
                  <a:tcPr marL="43303" marR="43303" marT="43303" marB="43303">
                    <a:lnL w="9525" cap="flat" cmpd="sng" algn="ctr">
                      <a:solidFill>
                        <a:srgbClr val="E0BE6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07580"/>
                      </a:solidFill>
                      <a:prstDash val="solid"/>
                      <a:round/>
                      <a:headEnd type="none" w="med" len="med"/>
                      <a:tailEnd type="none" w="med" len="med"/>
                    </a:lnT>
                    <a:lnB w="9525" cap="flat" cmpd="sng" algn="ctr">
                      <a:solidFill>
                        <a:srgbClr val="204400"/>
                      </a:solidFill>
                      <a:prstDash val="solid"/>
                      <a:round/>
                      <a:headEnd type="none" w="med" len="med"/>
                      <a:tailEnd type="none" w="med" len="med"/>
                    </a:lnB>
                    <a:solidFill>
                      <a:srgbClr val="FFFFFF"/>
                    </a:solidFill>
                  </a:tcPr>
                </a:tc>
                <a:extLst>
                  <a:ext uri="{0D108BD9-81ED-4DB2-BD59-A6C34878D82A}">
                    <a16:rowId xmlns:a16="http://schemas.microsoft.com/office/drawing/2014/main" val="3423882261"/>
                  </a:ext>
                </a:extLst>
              </a:tr>
              <a:tr h="336031">
                <a:tc>
                  <a:txBody>
                    <a:bodyPr/>
                    <a:lstStyle/>
                    <a:p>
                      <a:pPr fontAlgn="t"/>
                      <a:r>
                        <a:rPr lang="zh-CN" altLang="en-US" sz="1400">
                          <a:solidFill>
                            <a:srgbClr val="444444"/>
                          </a:solidFill>
                          <a:effectLst/>
                          <a:latin typeface="Amazon Ember"/>
                        </a:rPr>
                        <a:t>根设备卷</a:t>
                      </a:r>
                    </a:p>
                  </a:txBody>
                  <a:tcPr marL="43303" marR="43303" marT="43303" marB="43303">
                    <a:lnL w="9525" cap="flat" cmpd="sng" algn="ctr">
                      <a:solidFill>
                        <a:srgbClr val="102EC1"/>
                      </a:solidFill>
                      <a:prstDash val="solid"/>
                      <a:round/>
                      <a:headEnd type="none" w="med" len="med"/>
                      <a:tailEnd type="none" w="med" len="med"/>
                    </a:lnL>
                    <a:lnR w="9525" cap="flat" cmpd="sng" algn="ctr">
                      <a:solidFill>
                        <a:srgbClr val="F0E0E0"/>
                      </a:solidFill>
                      <a:prstDash val="solid"/>
                      <a:round/>
                      <a:headEnd type="none" w="med" len="med"/>
                      <a:tailEnd type="none" w="med" len="med"/>
                    </a:lnR>
                    <a:lnT w="9525" cap="flat" cmpd="sng" algn="ctr">
                      <a:solidFill>
                        <a:srgbClr val="803880"/>
                      </a:solidFill>
                      <a:prstDash val="solid"/>
                      <a:round/>
                      <a:headEnd type="none" w="med" len="med"/>
                      <a:tailEnd type="none" w="med" len="med"/>
                    </a:lnT>
                    <a:lnB w="9525" cap="flat" cmpd="sng" algn="ctr">
                      <a:solidFill>
                        <a:srgbClr val="602281"/>
                      </a:solidFill>
                      <a:prstDash val="solid"/>
                      <a:round/>
                      <a:headEnd type="none" w="med" len="med"/>
                      <a:tailEnd type="none" w="med" len="med"/>
                    </a:lnB>
                    <a:solidFill>
                      <a:srgbClr val="FFFFFF"/>
                    </a:solidFill>
                  </a:tcPr>
                </a:tc>
                <a:tc>
                  <a:txBody>
                    <a:bodyPr/>
                    <a:lstStyle/>
                    <a:p>
                      <a:pPr fontAlgn="t"/>
                      <a:r>
                        <a:rPr lang="en" sz="1400">
                          <a:solidFill>
                            <a:srgbClr val="444444"/>
                          </a:solidFill>
                          <a:effectLst/>
                          <a:latin typeface="Amazon Ember"/>
                        </a:rPr>
                        <a:t>Amazon EBS </a:t>
                      </a:r>
                      <a:r>
                        <a:rPr lang="zh-CN" altLang="en-US" sz="1400">
                          <a:solidFill>
                            <a:srgbClr val="444444"/>
                          </a:solidFill>
                          <a:effectLst/>
                          <a:latin typeface="Amazon Ember"/>
                        </a:rPr>
                        <a:t>卷</a:t>
                      </a:r>
                    </a:p>
                  </a:txBody>
                  <a:tcPr marL="43303" marR="43303" marT="43303" marB="43303">
                    <a:lnL w="9525" cap="flat" cmpd="sng" algn="ctr">
                      <a:solidFill>
                        <a:srgbClr val="F0E0E0"/>
                      </a:solidFill>
                      <a:prstDash val="solid"/>
                      <a:round/>
                      <a:headEnd type="none" w="med" len="med"/>
                      <a:tailEnd type="none" w="med" len="med"/>
                    </a:lnL>
                    <a:lnR w="9525" cap="flat" cmpd="sng" algn="ctr">
                      <a:solidFill>
                        <a:srgbClr val="D00BC0"/>
                      </a:solidFill>
                      <a:prstDash val="solid"/>
                      <a:round/>
                      <a:headEnd type="none" w="med" len="med"/>
                      <a:tailEnd type="none" w="med" len="med"/>
                    </a:lnR>
                    <a:lnT w="9525" cap="flat" cmpd="sng" algn="ctr">
                      <a:solidFill>
                        <a:srgbClr val="9032A0"/>
                      </a:solidFill>
                      <a:prstDash val="solid"/>
                      <a:round/>
                      <a:headEnd type="none" w="med" len="med"/>
                      <a:tailEnd type="none" w="med" len="med"/>
                    </a:lnT>
                    <a:lnB w="9525" cap="flat" cmpd="sng" algn="ctr">
                      <a:solidFill>
                        <a:srgbClr val="90F5C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实例存储卷</a:t>
                      </a:r>
                    </a:p>
                  </a:txBody>
                  <a:tcPr marL="43303" marR="43303" marT="43303" marB="43303">
                    <a:lnL w="9525" cap="flat" cmpd="sng" algn="ctr">
                      <a:solidFill>
                        <a:srgbClr val="D00BC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04400"/>
                      </a:solidFill>
                      <a:prstDash val="solid"/>
                      <a:round/>
                      <a:headEnd type="none" w="med" len="med"/>
                      <a:tailEnd type="none" w="med" len="med"/>
                    </a:lnT>
                    <a:lnB w="9525" cap="flat" cmpd="sng" algn="ctr">
                      <a:solidFill>
                        <a:srgbClr val="403541"/>
                      </a:solidFill>
                      <a:prstDash val="solid"/>
                      <a:round/>
                      <a:headEnd type="none" w="med" len="med"/>
                      <a:tailEnd type="none" w="med" len="med"/>
                    </a:lnB>
                    <a:solidFill>
                      <a:srgbClr val="FFFFFF"/>
                    </a:solidFill>
                  </a:tcPr>
                </a:tc>
                <a:extLst>
                  <a:ext uri="{0D108BD9-81ED-4DB2-BD59-A6C34878D82A}">
                    <a16:rowId xmlns:a16="http://schemas.microsoft.com/office/drawing/2014/main" val="3329449284"/>
                  </a:ext>
                </a:extLst>
              </a:tr>
              <a:tr h="735183">
                <a:tc>
                  <a:txBody>
                    <a:bodyPr/>
                    <a:lstStyle/>
                    <a:p>
                      <a:pPr fontAlgn="t"/>
                      <a:r>
                        <a:rPr lang="zh-CN" altLang="en-US" sz="1400">
                          <a:solidFill>
                            <a:srgbClr val="444444"/>
                          </a:solidFill>
                          <a:effectLst/>
                          <a:latin typeface="Amazon Ember"/>
                        </a:rPr>
                        <a:t>数据持久性</a:t>
                      </a:r>
                    </a:p>
                  </a:txBody>
                  <a:tcPr marL="43303" marR="43303" marT="43303" marB="43303">
                    <a:lnL w="9525" cap="flat" cmpd="sng" algn="ctr">
                      <a:solidFill>
                        <a:srgbClr val="30EDC1"/>
                      </a:solidFill>
                      <a:prstDash val="solid"/>
                      <a:round/>
                      <a:headEnd type="none" w="med" len="med"/>
                      <a:tailEnd type="none" w="med" len="med"/>
                    </a:lnL>
                    <a:lnR w="9525" cap="flat" cmpd="sng" algn="ctr">
                      <a:solidFill>
                        <a:srgbClr val="403541"/>
                      </a:solidFill>
                      <a:prstDash val="solid"/>
                      <a:round/>
                      <a:headEnd type="none" w="med" len="med"/>
                      <a:tailEnd type="none" w="med" len="med"/>
                    </a:lnR>
                    <a:lnT w="9525" cap="flat" cmpd="sng" algn="ctr">
                      <a:solidFill>
                        <a:srgbClr val="602281"/>
                      </a:solidFill>
                      <a:prstDash val="solid"/>
                      <a:round/>
                      <a:headEnd type="none" w="med" len="med"/>
                      <a:tailEnd type="none" w="med" len="med"/>
                    </a:lnT>
                    <a:lnB w="9525" cap="flat" cmpd="sng" algn="ctr">
                      <a:solidFill>
                        <a:srgbClr val="C05EA1"/>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默认情况下，当实例终止时，将删除根卷。* 默认情况下，实例终止后，任何其他 </a:t>
                      </a:r>
                      <a:r>
                        <a:rPr lang="en" sz="1400">
                          <a:solidFill>
                            <a:srgbClr val="444444"/>
                          </a:solidFill>
                          <a:effectLst/>
                          <a:latin typeface="Amazon Ember"/>
                        </a:rPr>
                        <a:t>Amazon EBS </a:t>
                      </a:r>
                      <a:r>
                        <a:rPr lang="zh-CN" altLang="en-US" sz="1400">
                          <a:solidFill>
                            <a:srgbClr val="444444"/>
                          </a:solidFill>
                          <a:effectLst/>
                          <a:latin typeface="Amazon Ember"/>
                        </a:rPr>
                        <a:t>卷上的数据将会保留。</a:t>
                      </a:r>
                    </a:p>
                  </a:txBody>
                  <a:tcPr marL="43303" marR="43303" marT="43303" marB="43303">
                    <a:lnL w="9525" cap="flat" cmpd="sng" algn="ctr">
                      <a:solidFill>
                        <a:srgbClr val="403541"/>
                      </a:solidFill>
                      <a:prstDash val="solid"/>
                      <a:round/>
                      <a:headEnd type="none" w="med" len="med"/>
                      <a:tailEnd type="none" w="med" len="med"/>
                    </a:lnL>
                    <a:lnR w="9525" cap="flat" cmpd="sng" algn="ctr">
                      <a:solidFill>
                        <a:srgbClr val="A0CC40"/>
                      </a:solidFill>
                      <a:prstDash val="solid"/>
                      <a:round/>
                      <a:headEnd type="none" w="med" len="med"/>
                      <a:tailEnd type="none" w="med" len="med"/>
                    </a:lnR>
                    <a:lnT w="9525" cap="flat" cmpd="sng" algn="ctr">
                      <a:solidFill>
                        <a:srgbClr val="90F5C0"/>
                      </a:solidFill>
                      <a:prstDash val="solid"/>
                      <a:round/>
                      <a:headEnd type="none" w="med" len="med"/>
                      <a:tailEnd type="none" w="med" len="med"/>
                    </a:lnT>
                    <a:lnB w="9525" cap="flat" cmpd="sng" algn="ctr">
                      <a:solidFill>
                        <a:srgbClr val="10892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任意实例存储卷上的数据仅在实例的生命周期内保留。</a:t>
                      </a:r>
                    </a:p>
                  </a:txBody>
                  <a:tcPr marL="43303" marR="43303" marT="43303" marB="43303">
                    <a:lnL w="9525" cap="flat" cmpd="sng" algn="ctr">
                      <a:solidFill>
                        <a:srgbClr val="A0CC4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03541"/>
                      </a:solidFill>
                      <a:prstDash val="solid"/>
                      <a:round/>
                      <a:headEnd type="none" w="med" len="med"/>
                      <a:tailEnd type="none" w="med" len="med"/>
                    </a:lnT>
                    <a:lnB w="9525" cap="flat" cmpd="sng" algn="ctr">
                      <a:solidFill>
                        <a:srgbClr val="202940"/>
                      </a:solidFill>
                      <a:prstDash val="solid"/>
                      <a:round/>
                      <a:headEnd type="none" w="med" len="med"/>
                      <a:tailEnd type="none" w="med" len="med"/>
                    </a:lnB>
                    <a:solidFill>
                      <a:srgbClr val="FFFFFF"/>
                    </a:solidFill>
                  </a:tcPr>
                </a:tc>
                <a:extLst>
                  <a:ext uri="{0D108BD9-81ED-4DB2-BD59-A6C34878D82A}">
                    <a16:rowId xmlns:a16="http://schemas.microsoft.com/office/drawing/2014/main" val="39143864"/>
                  </a:ext>
                </a:extLst>
              </a:tr>
              <a:tr h="540328">
                <a:tc>
                  <a:txBody>
                    <a:bodyPr/>
                    <a:lstStyle/>
                    <a:p>
                      <a:pPr fontAlgn="t"/>
                      <a:r>
                        <a:rPr lang="zh-CN" altLang="en-US" sz="1400">
                          <a:solidFill>
                            <a:srgbClr val="444444"/>
                          </a:solidFill>
                          <a:effectLst/>
                          <a:latin typeface="Amazon Ember"/>
                        </a:rPr>
                        <a:t>修改</a:t>
                      </a:r>
                    </a:p>
                  </a:txBody>
                  <a:tcPr marL="43303" marR="43303" marT="43303" marB="43303">
                    <a:lnL w="9525" cap="flat" cmpd="sng" algn="ctr">
                      <a:solidFill>
                        <a:srgbClr val="705F00"/>
                      </a:solidFill>
                      <a:prstDash val="solid"/>
                      <a:round/>
                      <a:headEnd type="none" w="med" len="med"/>
                      <a:tailEnd type="none" w="med" len="med"/>
                    </a:lnL>
                    <a:lnR w="9525" cap="flat" cmpd="sng" algn="ctr">
                      <a:solidFill>
                        <a:srgbClr val="300B41"/>
                      </a:solidFill>
                      <a:prstDash val="solid"/>
                      <a:round/>
                      <a:headEnd type="none" w="med" len="med"/>
                      <a:tailEnd type="none" w="med" len="med"/>
                    </a:lnR>
                    <a:lnT w="9525" cap="flat" cmpd="sng" algn="ctr">
                      <a:solidFill>
                        <a:srgbClr val="C05EA1"/>
                      </a:solidFill>
                      <a:prstDash val="solid"/>
                      <a:round/>
                      <a:headEnd type="none" w="med" len="med"/>
                      <a:tailEnd type="none" w="med" len="med"/>
                    </a:lnT>
                    <a:lnB w="9525" cap="flat" cmpd="sng" algn="ctr">
                      <a:solidFill>
                        <a:srgbClr val="D00A4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实例停止后，实例类型、内核、</a:t>
                      </a:r>
                      <a:r>
                        <a:rPr lang="en" sz="1400">
                          <a:solidFill>
                            <a:srgbClr val="444444"/>
                          </a:solidFill>
                          <a:effectLst/>
                          <a:latin typeface="Amazon Ember"/>
                        </a:rPr>
                        <a:t>RAM </a:t>
                      </a:r>
                      <a:r>
                        <a:rPr lang="zh-CN" altLang="en-US" sz="1400">
                          <a:solidFill>
                            <a:srgbClr val="444444"/>
                          </a:solidFill>
                          <a:effectLst/>
                          <a:latin typeface="Amazon Ember"/>
                        </a:rPr>
                        <a:t>磁盘和用户数据仍可更改。</a:t>
                      </a:r>
                    </a:p>
                  </a:txBody>
                  <a:tcPr marL="43303" marR="43303" marT="43303" marB="43303">
                    <a:lnL w="9525" cap="flat" cmpd="sng" algn="ctr">
                      <a:solidFill>
                        <a:srgbClr val="300B41"/>
                      </a:solidFill>
                      <a:prstDash val="solid"/>
                      <a:round/>
                      <a:headEnd type="none" w="med" len="med"/>
                      <a:tailEnd type="none" w="med" len="med"/>
                    </a:lnL>
                    <a:lnR w="9525" cap="flat" cmpd="sng" algn="ctr">
                      <a:solidFill>
                        <a:srgbClr val="E0B8E1"/>
                      </a:solidFill>
                      <a:prstDash val="solid"/>
                      <a:round/>
                      <a:headEnd type="none" w="med" len="med"/>
                      <a:tailEnd type="none" w="med" len="med"/>
                    </a:lnR>
                    <a:lnT w="9525" cap="flat" cmpd="sng" algn="ctr">
                      <a:solidFill>
                        <a:srgbClr val="108920"/>
                      </a:solidFill>
                      <a:prstDash val="solid"/>
                      <a:round/>
                      <a:headEnd type="none" w="med" len="med"/>
                      <a:tailEnd type="none" w="med" len="med"/>
                    </a:lnT>
                    <a:lnB w="9525" cap="flat" cmpd="sng" algn="ctr">
                      <a:solidFill>
                        <a:srgbClr val="1096E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实例存在期间，实例属性是稳定不变的。</a:t>
                      </a:r>
                    </a:p>
                  </a:txBody>
                  <a:tcPr marL="43303" marR="43303" marT="43303" marB="43303">
                    <a:lnL w="9525" cap="flat" cmpd="sng" algn="ctr">
                      <a:solidFill>
                        <a:srgbClr val="E0B8E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02940"/>
                      </a:solidFill>
                      <a:prstDash val="solid"/>
                      <a:round/>
                      <a:headEnd type="none" w="med" len="med"/>
                      <a:tailEnd type="none" w="med" len="med"/>
                    </a:lnT>
                    <a:lnB w="9525" cap="flat" cmpd="sng" algn="ctr">
                      <a:solidFill>
                        <a:srgbClr val="E05441"/>
                      </a:solidFill>
                      <a:prstDash val="solid"/>
                      <a:round/>
                      <a:headEnd type="none" w="med" len="med"/>
                      <a:tailEnd type="none" w="med" len="med"/>
                    </a:lnB>
                    <a:solidFill>
                      <a:srgbClr val="FFFFFF"/>
                    </a:solidFill>
                  </a:tcPr>
                </a:tc>
                <a:extLst>
                  <a:ext uri="{0D108BD9-81ED-4DB2-BD59-A6C34878D82A}">
                    <a16:rowId xmlns:a16="http://schemas.microsoft.com/office/drawing/2014/main" val="272513365"/>
                  </a:ext>
                </a:extLst>
              </a:tr>
              <a:tr h="568036">
                <a:tc>
                  <a:txBody>
                    <a:bodyPr/>
                    <a:lstStyle/>
                    <a:p>
                      <a:pPr fontAlgn="t"/>
                      <a:r>
                        <a:rPr lang="zh-CN" altLang="en-US" sz="1400">
                          <a:solidFill>
                            <a:srgbClr val="444444"/>
                          </a:solidFill>
                          <a:effectLst/>
                          <a:latin typeface="Amazon Ember"/>
                        </a:rPr>
                        <a:t>收费</a:t>
                      </a:r>
                    </a:p>
                  </a:txBody>
                  <a:tcPr marL="43303" marR="43303" marT="43303" marB="43303">
                    <a:lnL w="9525" cap="flat" cmpd="sng" algn="ctr">
                      <a:solidFill>
                        <a:srgbClr val="F04340"/>
                      </a:solidFill>
                      <a:prstDash val="solid"/>
                      <a:round/>
                      <a:headEnd type="none" w="med" len="med"/>
                      <a:tailEnd type="none" w="med" len="med"/>
                    </a:lnL>
                    <a:lnR w="9525" cap="flat" cmpd="sng" algn="ctr">
                      <a:solidFill>
                        <a:srgbClr val="C09EA1"/>
                      </a:solidFill>
                      <a:prstDash val="solid"/>
                      <a:round/>
                      <a:headEnd type="none" w="med" len="med"/>
                      <a:tailEnd type="none" w="med" len="med"/>
                    </a:lnR>
                    <a:lnT w="9525" cap="flat" cmpd="sng" algn="ctr">
                      <a:solidFill>
                        <a:srgbClr val="D00A40"/>
                      </a:solidFill>
                      <a:prstDash val="solid"/>
                      <a:round/>
                      <a:headEnd type="none" w="med" len="med"/>
                      <a:tailEnd type="none" w="med" len="med"/>
                    </a:lnT>
                    <a:lnB w="9525" cap="flat" cmpd="sng" algn="ctr">
                      <a:solidFill>
                        <a:srgbClr val="3099E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您需要为实例使用、</a:t>
                      </a:r>
                      <a:r>
                        <a:rPr lang="en" sz="1400">
                          <a:solidFill>
                            <a:srgbClr val="444444"/>
                          </a:solidFill>
                          <a:effectLst/>
                          <a:latin typeface="Amazon Ember"/>
                        </a:rPr>
                        <a:t>Amazon EBS </a:t>
                      </a:r>
                      <a:r>
                        <a:rPr lang="zh-CN" altLang="en-US" sz="1400">
                          <a:solidFill>
                            <a:srgbClr val="444444"/>
                          </a:solidFill>
                          <a:effectLst/>
                          <a:latin typeface="Amazon Ember"/>
                        </a:rPr>
                        <a:t>卷使用以及将 </a:t>
                      </a:r>
                      <a:r>
                        <a:rPr lang="en" sz="1400">
                          <a:solidFill>
                            <a:srgbClr val="444444"/>
                          </a:solidFill>
                          <a:effectLst/>
                          <a:latin typeface="Amazon Ember"/>
                        </a:rPr>
                        <a:t>AMI </a:t>
                      </a:r>
                      <a:r>
                        <a:rPr lang="zh-CN" altLang="en-US" sz="1400">
                          <a:solidFill>
                            <a:srgbClr val="444444"/>
                          </a:solidFill>
                          <a:effectLst/>
                          <a:latin typeface="Amazon Ember"/>
                        </a:rPr>
                        <a:t>存储为 </a:t>
                      </a:r>
                      <a:r>
                        <a:rPr lang="en" sz="1400">
                          <a:solidFill>
                            <a:srgbClr val="444444"/>
                          </a:solidFill>
                          <a:effectLst/>
                          <a:latin typeface="Amazon Ember"/>
                        </a:rPr>
                        <a:t>Amazon EBS </a:t>
                      </a:r>
                      <a:r>
                        <a:rPr lang="zh-CN" altLang="en-US" sz="1400">
                          <a:solidFill>
                            <a:srgbClr val="444444"/>
                          </a:solidFill>
                          <a:effectLst/>
                          <a:latin typeface="Amazon Ember"/>
                        </a:rPr>
                        <a:t>快照付费。</a:t>
                      </a:r>
                    </a:p>
                  </a:txBody>
                  <a:tcPr marL="43303" marR="43303" marT="43303" marB="43303">
                    <a:lnL w="9525" cap="flat" cmpd="sng" algn="ctr">
                      <a:solidFill>
                        <a:srgbClr val="C09EA1"/>
                      </a:solidFill>
                      <a:prstDash val="solid"/>
                      <a:round/>
                      <a:headEnd type="none" w="med" len="med"/>
                      <a:tailEnd type="none" w="med" len="med"/>
                    </a:lnL>
                    <a:lnR w="9525" cap="flat" cmpd="sng" algn="ctr">
                      <a:solidFill>
                        <a:srgbClr val="106B60"/>
                      </a:solidFill>
                      <a:prstDash val="solid"/>
                      <a:round/>
                      <a:headEnd type="none" w="med" len="med"/>
                      <a:tailEnd type="none" w="med" len="med"/>
                    </a:lnR>
                    <a:lnT w="9525" cap="flat" cmpd="sng" algn="ctr">
                      <a:solidFill>
                        <a:srgbClr val="1096E0"/>
                      </a:solidFill>
                      <a:prstDash val="solid"/>
                      <a:round/>
                      <a:headEnd type="none" w="med" len="med"/>
                      <a:tailEnd type="none" w="med" len="med"/>
                    </a:lnT>
                    <a:lnB w="9525" cap="flat" cmpd="sng" algn="ctr">
                      <a:solidFill>
                        <a:srgbClr val="401AE1"/>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您需要为实例使用以及在 </a:t>
                      </a:r>
                      <a:r>
                        <a:rPr lang="en" sz="1400">
                          <a:solidFill>
                            <a:srgbClr val="444444"/>
                          </a:solidFill>
                          <a:effectLst/>
                          <a:latin typeface="Amazon Ember"/>
                        </a:rPr>
                        <a:t>Amazon S3 </a:t>
                      </a:r>
                      <a:r>
                        <a:rPr lang="zh-CN" altLang="en-US" sz="1400">
                          <a:solidFill>
                            <a:srgbClr val="444444"/>
                          </a:solidFill>
                          <a:effectLst/>
                          <a:latin typeface="Amazon Ember"/>
                        </a:rPr>
                        <a:t>中存储 </a:t>
                      </a:r>
                      <a:r>
                        <a:rPr lang="en" sz="1400">
                          <a:solidFill>
                            <a:srgbClr val="444444"/>
                          </a:solidFill>
                          <a:effectLst/>
                          <a:latin typeface="Amazon Ember"/>
                        </a:rPr>
                        <a:t>AMI </a:t>
                      </a:r>
                      <a:r>
                        <a:rPr lang="zh-CN" altLang="en-US" sz="1400">
                          <a:solidFill>
                            <a:srgbClr val="444444"/>
                          </a:solidFill>
                          <a:effectLst/>
                          <a:latin typeface="Amazon Ember"/>
                        </a:rPr>
                        <a:t>付费。</a:t>
                      </a:r>
                    </a:p>
                  </a:txBody>
                  <a:tcPr marL="43303" marR="43303" marT="43303" marB="43303">
                    <a:lnL w="9525" cap="flat" cmpd="sng" algn="ctr">
                      <a:solidFill>
                        <a:srgbClr val="106B6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05441"/>
                      </a:solidFill>
                      <a:prstDash val="solid"/>
                      <a:round/>
                      <a:headEnd type="none" w="med" len="med"/>
                      <a:tailEnd type="none" w="med" len="med"/>
                    </a:lnT>
                    <a:lnB w="9525" cap="flat" cmpd="sng" algn="ctr">
                      <a:solidFill>
                        <a:srgbClr val="E0FEE0"/>
                      </a:solidFill>
                      <a:prstDash val="solid"/>
                      <a:round/>
                      <a:headEnd type="none" w="med" len="med"/>
                      <a:tailEnd type="none" w="med" len="med"/>
                    </a:lnB>
                    <a:solidFill>
                      <a:srgbClr val="FFFFFF"/>
                    </a:solidFill>
                  </a:tcPr>
                </a:tc>
                <a:extLst>
                  <a:ext uri="{0D108BD9-81ED-4DB2-BD59-A6C34878D82A}">
                    <a16:rowId xmlns:a16="http://schemas.microsoft.com/office/drawing/2014/main" val="1948727202"/>
                  </a:ext>
                </a:extLst>
              </a:tr>
              <a:tr h="336031">
                <a:tc>
                  <a:txBody>
                    <a:bodyPr/>
                    <a:lstStyle/>
                    <a:p>
                      <a:pPr fontAlgn="t"/>
                      <a:r>
                        <a:rPr lang="en" sz="1400">
                          <a:solidFill>
                            <a:srgbClr val="444444"/>
                          </a:solidFill>
                          <a:effectLst/>
                          <a:latin typeface="Amazon Ember"/>
                        </a:rPr>
                        <a:t>AMI </a:t>
                      </a:r>
                      <a:r>
                        <a:rPr lang="zh-CN" altLang="en-US" sz="1400">
                          <a:solidFill>
                            <a:srgbClr val="444444"/>
                          </a:solidFill>
                          <a:effectLst/>
                          <a:latin typeface="Amazon Ember"/>
                        </a:rPr>
                        <a:t>创建</a:t>
                      </a:r>
                      <a:r>
                        <a:rPr lang="en-US" altLang="zh-CN" sz="1400">
                          <a:solidFill>
                            <a:srgbClr val="444444"/>
                          </a:solidFill>
                          <a:effectLst/>
                          <a:latin typeface="Amazon Ember"/>
                        </a:rPr>
                        <a:t>/</a:t>
                      </a:r>
                      <a:r>
                        <a:rPr lang="zh-CN" altLang="en-US" sz="1400">
                          <a:solidFill>
                            <a:srgbClr val="444444"/>
                          </a:solidFill>
                          <a:effectLst/>
                          <a:latin typeface="Amazon Ember"/>
                        </a:rPr>
                        <a:t>捆绑</a:t>
                      </a:r>
                    </a:p>
                  </a:txBody>
                  <a:tcPr marL="43303" marR="43303" marT="43303" marB="43303">
                    <a:lnL w="9525" cap="flat" cmpd="sng" algn="ctr">
                      <a:solidFill>
                        <a:srgbClr val="E02840"/>
                      </a:solidFill>
                      <a:prstDash val="solid"/>
                      <a:round/>
                      <a:headEnd type="none" w="med" len="med"/>
                      <a:tailEnd type="none" w="med" len="med"/>
                    </a:lnL>
                    <a:lnR w="9525" cap="flat" cmpd="sng" algn="ctr">
                      <a:solidFill>
                        <a:srgbClr val="700CA0"/>
                      </a:solidFill>
                      <a:prstDash val="solid"/>
                      <a:round/>
                      <a:headEnd type="none" w="med" len="med"/>
                      <a:tailEnd type="none" w="med" len="med"/>
                    </a:lnR>
                    <a:lnT w="9525" cap="flat" cmpd="sng" algn="ctr">
                      <a:solidFill>
                        <a:srgbClr val="3099E0"/>
                      </a:solidFill>
                      <a:prstDash val="solid"/>
                      <a:round/>
                      <a:headEnd type="none" w="med" len="med"/>
                      <a:tailEnd type="none" w="med" len="med"/>
                    </a:lnT>
                    <a:lnB w="9525" cap="flat" cmpd="sng" algn="ctr">
                      <a:solidFill>
                        <a:srgbClr val="20034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使用单一命令</a:t>
                      </a:r>
                      <a:r>
                        <a:rPr lang="en-US" altLang="zh-CN" sz="1400">
                          <a:solidFill>
                            <a:srgbClr val="444444"/>
                          </a:solidFill>
                          <a:effectLst/>
                          <a:latin typeface="Amazon Ember"/>
                        </a:rPr>
                        <a:t>/</a:t>
                      </a:r>
                      <a:r>
                        <a:rPr lang="zh-CN" altLang="en-US" sz="1400">
                          <a:solidFill>
                            <a:srgbClr val="444444"/>
                          </a:solidFill>
                          <a:effectLst/>
                          <a:latin typeface="Amazon Ember"/>
                        </a:rPr>
                        <a:t>调用</a:t>
                      </a:r>
                    </a:p>
                  </a:txBody>
                  <a:tcPr marL="43303" marR="43303" marT="43303" marB="43303">
                    <a:lnL w="9525" cap="flat" cmpd="sng" algn="ctr">
                      <a:solidFill>
                        <a:srgbClr val="700CA0"/>
                      </a:solidFill>
                      <a:prstDash val="solid"/>
                      <a:round/>
                      <a:headEnd type="none" w="med" len="med"/>
                      <a:tailEnd type="none" w="med" len="med"/>
                    </a:lnL>
                    <a:lnR w="9525" cap="flat" cmpd="sng" algn="ctr">
                      <a:solidFill>
                        <a:srgbClr val="200340"/>
                      </a:solidFill>
                      <a:prstDash val="solid"/>
                      <a:round/>
                      <a:headEnd type="none" w="med" len="med"/>
                      <a:tailEnd type="none" w="med" len="med"/>
                    </a:lnR>
                    <a:lnT w="9525" cap="flat" cmpd="sng" algn="ctr">
                      <a:solidFill>
                        <a:srgbClr val="401AE1"/>
                      </a:solidFill>
                      <a:prstDash val="solid"/>
                      <a:round/>
                      <a:headEnd type="none" w="med" len="med"/>
                      <a:tailEnd type="none" w="med" len="med"/>
                    </a:lnT>
                    <a:lnB w="9525" cap="flat" cmpd="sng" algn="ctr">
                      <a:solidFill>
                        <a:srgbClr val="30DAE0"/>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需要安装和使用 </a:t>
                      </a:r>
                      <a:r>
                        <a:rPr lang="en" sz="1400">
                          <a:solidFill>
                            <a:srgbClr val="444444"/>
                          </a:solidFill>
                          <a:effectLst/>
                          <a:latin typeface="Amazon Ember"/>
                        </a:rPr>
                        <a:t>AMI </a:t>
                      </a:r>
                      <a:r>
                        <a:rPr lang="zh-CN" altLang="en-US" sz="1400">
                          <a:solidFill>
                            <a:srgbClr val="444444"/>
                          </a:solidFill>
                          <a:effectLst/>
                          <a:latin typeface="Amazon Ember"/>
                        </a:rPr>
                        <a:t>工具</a:t>
                      </a:r>
                    </a:p>
                  </a:txBody>
                  <a:tcPr marL="43303" marR="43303" marT="43303" marB="43303">
                    <a:lnL w="9525" cap="flat" cmpd="sng" algn="ctr">
                      <a:solidFill>
                        <a:srgbClr val="20034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0FEE0"/>
                      </a:solidFill>
                      <a:prstDash val="solid"/>
                      <a:round/>
                      <a:headEnd type="none" w="med" len="med"/>
                      <a:tailEnd type="none" w="med" len="med"/>
                    </a:lnT>
                    <a:lnB w="9525" cap="flat" cmpd="sng" algn="ctr">
                      <a:solidFill>
                        <a:srgbClr val="8071A1"/>
                      </a:solidFill>
                      <a:prstDash val="solid"/>
                      <a:round/>
                      <a:headEnd type="none" w="med" len="med"/>
                      <a:tailEnd type="none" w="med" len="med"/>
                    </a:lnB>
                    <a:solidFill>
                      <a:srgbClr val="FFFFFF"/>
                    </a:solidFill>
                  </a:tcPr>
                </a:tc>
                <a:extLst>
                  <a:ext uri="{0D108BD9-81ED-4DB2-BD59-A6C34878D82A}">
                    <a16:rowId xmlns:a16="http://schemas.microsoft.com/office/drawing/2014/main" val="50744424"/>
                  </a:ext>
                </a:extLst>
              </a:tr>
              <a:tr h="550660">
                <a:tc>
                  <a:txBody>
                    <a:bodyPr/>
                    <a:lstStyle/>
                    <a:p>
                      <a:pPr fontAlgn="t"/>
                      <a:r>
                        <a:rPr lang="zh-CN" altLang="en-US" sz="1400">
                          <a:solidFill>
                            <a:srgbClr val="444444"/>
                          </a:solidFill>
                          <a:effectLst/>
                          <a:latin typeface="Amazon Ember"/>
                        </a:rPr>
                        <a:t>停止状态</a:t>
                      </a:r>
                    </a:p>
                  </a:txBody>
                  <a:tcPr marL="43303" marR="43303" marT="43303" marB="43303">
                    <a:lnL w="9525" cap="flat" cmpd="sng" algn="ctr">
                      <a:solidFill>
                        <a:srgbClr val="0021C0"/>
                      </a:solidFill>
                      <a:prstDash val="solid"/>
                      <a:round/>
                      <a:headEnd type="none" w="med" len="med"/>
                      <a:tailEnd type="none" w="med" len="med"/>
                    </a:lnL>
                    <a:lnR w="9525" cap="flat" cmpd="sng" algn="ctr">
                      <a:solidFill>
                        <a:srgbClr val="A0A4E0"/>
                      </a:solidFill>
                      <a:prstDash val="solid"/>
                      <a:round/>
                      <a:headEnd type="none" w="med" len="med"/>
                      <a:tailEnd type="none" w="med" len="med"/>
                    </a:lnR>
                    <a:lnT w="9525" cap="flat" cmpd="sng" algn="ctr">
                      <a:solidFill>
                        <a:srgbClr val="20034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zh-CN" altLang="en-US" sz="1400">
                          <a:solidFill>
                            <a:srgbClr val="444444"/>
                          </a:solidFill>
                          <a:effectLst/>
                          <a:latin typeface="Amazon Ember"/>
                        </a:rPr>
                        <a:t>可置于停止状态，在该状态下，实例不运行，但是根卷可在 </a:t>
                      </a:r>
                      <a:r>
                        <a:rPr lang="en" sz="1400">
                          <a:solidFill>
                            <a:srgbClr val="444444"/>
                          </a:solidFill>
                          <a:effectLst/>
                          <a:latin typeface="Amazon Ember"/>
                        </a:rPr>
                        <a:t>Amazon EBS </a:t>
                      </a:r>
                      <a:r>
                        <a:rPr lang="zh-CN" altLang="en-US" sz="1400">
                          <a:solidFill>
                            <a:srgbClr val="444444"/>
                          </a:solidFill>
                          <a:effectLst/>
                          <a:latin typeface="Amazon Ember"/>
                        </a:rPr>
                        <a:t>中保留</a:t>
                      </a:r>
                    </a:p>
                  </a:txBody>
                  <a:tcPr marL="43303" marR="43303" marT="43303" marB="43303">
                    <a:lnL w="9525" cap="flat" cmpd="sng" algn="ctr">
                      <a:solidFill>
                        <a:srgbClr val="A0A4E0"/>
                      </a:solidFill>
                      <a:prstDash val="solid"/>
                      <a:round/>
                      <a:headEnd type="none" w="med" len="med"/>
                      <a:tailEnd type="none" w="med" len="med"/>
                    </a:lnL>
                    <a:lnR w="9525" cap="flat" cmpd="sng" algn="ctr">
                      <a:solidFill>
                        <a:srgbClr val="A01860"/>
                      </a:solidFill>
                      <a:prstDash val="solid"/>
                      <a:round/>
                      <a:headEnd type="none" w="med" len="med"/>
                      <a:tailEnd type="none" w="med" len="med"/>
                    </a:lnR>
                    <a:lnT w="9525" cap="flat" cmpd="sng" algn="ctr">
                      <a:solidFill>
                        <a:srgbClr val="30DAE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zh-CN" altLang="en-US" sz="1400" dirty="0">
                          <a:solidFill>
                            <a:srgbClr val="444444"/>
                          </a:solidFill>
                          <a:effectLst/>
                          <a:latin typeface="Amazon Ember"/>
                        </a:rPr>
                        <a:t>不可置于停止状态；实例正在运行或已终止</a:t>
                      </a:r>
                    </a:p>
                  </a:txBody>
                  <a:tcPr marL="43303" marR="43303" marT="43303" marB="43303">
                    <a:lnL w="9525" cap="flat" cmpd="sng" algn="ctr">
                      <a:solidFill>
                        <a:srgbClr val="A0186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71A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75421291"/>
                  </a:ext>
                </a:extLst>
              </a:tr>
            </a:tbl>
          </a:graphicData>
        </a:graphic>
      </p:graphicFrame>
    </p:spTree>
    <p:extLst>
      <p:ext uri="{BB962C8B-B14F-4D97-AF65-F5344CB8AC3E}">
        <p14:creationId xmlns:p14="http://schemas.microsoft.com/office/powerpoint/2010/main" val="292343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2.</a:t>
            </a:r>
            <a:r>
              <a:rPr lang="zh-CN" altLang="en-US" dirty="0"/>
              <a:t>选择实例类型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7" name="图片 6">
            <a:extLst>
              <a:ext uri="{FF2B5EF4-FFF2-40B4-BE49-F238E27FC236}">
                <a16:creationId xmlns:a16="http://schemas.microsoft.com/office/drawing/2014/main" id="{8CFA0F66-D607-E74C-8150-969EC367E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05" y="1555986"/>
            <a:ext cx="10359799" cy="5036014"/>
          </a:xfrm>
          <a:prstGeom prst="rect">
            <a:avLst/>
          </a:prstGeom>
        </p:spPr>
      </p:pic>
      <p:sp>
        <p:nvSpPr>
          <p:cNvPr id="8" name="矩形 7">
            <a:extLst>
              <a:ext uri="{FF2B5EF4-FFF2-40B4-BE49-F238E27FC236}">
                <a16:creationId xmlns:a16="http://schemas.microsoft.com/office/drawing/2014/main" id="{4CD34446-FFBF-984E-9C79-E9562223FB07}"/>
              </a:ext>
            </a:extLst>
          </p:cNvPr>
          <p:cNvSpPr/>
          <p:nvPr/>
        </p:nvSpPr>
        <p:spPr>
          <a:xfrm>
            <a:off x="694644" y="1095282"/>
            <a:ext cx="7614557" cy="46070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实例 </a:t>
            </a:r>
            <a:r>
              <a:rPr lang="en" altLang="zh-CN" dirty="0">
                <a:solidFill>
                  <a:srgbClr val="444444"/>
                </a:solidFill>
                <a:latin typeface="Microsoft YaHei Light" panose="020B0502040204020203" pitchFamily="34" charset="-122"/>
                <a:ea typeface="Microsoft YaHei Light" panose="020B0502040204020203" pitchFamily="34" charset="-122"/>
              </a:rPr>
              <a:t>CPU</a:t>
            </a:r>
            <a:r>
              <a:rPr lang="zh-CN" altLang="en" dirty="0">
                <a:solidFill>
                  <a:srgbClr val="444444"/>
                </a:solidFill>
                <a:latin typeface="Microsoft YaHei Light" panose="020B0502040204020203" pitchFamily="34" charset="-122"/>
                <a:ea typeface="Microsoft YaHei Light" panose="020B0502040204020203" pitchFamily="34" charset="-122"/>
              </a:rPr>
              <a:t>、</a:t>
            </a:r>
            <a:r>
              <a:rPr lang="zh-CN" altLang="en-US" dirty="0">
                <a:solidFill>
                  <a:srgbClr val="444444"/>
                </a:solidFill>
                <a:latin typeface="Microsoft YaHei Light" panose="020B0502040204020203" pitchFamily="34" charset="-122"/>
                <a:ea typeface="Microsoft YaHei Light" panose="020B0502040204020203" pitchFamily="34" charset="-122"/>
              </a:rPr>
              <a:t>内存、存储和网络容量的多种配置，也称为</a:t>
            </a:r>
            <a:r>
              <a:rPr lang="zh-CN" altLang="en-US" b="1" dirty="0">
                <a:solidFill>
                  <a:srgbClr val="444444"/>
                </a:solidFill>
                <a:latin typeface="Microsoft YaHei Light" panose="020B0502040204020203" pitchFamily="34" charset="-122"/>
                <a:ea typeface="Microsoft YaHei Light" panose="020B0502040204020203" pitchFamily="34" charset="-122"/>
              </a:rPr>
              <a:t>实例类型</a:t>
            </a:r>
            <a:endParaRPr lang="en-US" altLang="zh-CN" b="1" dirty="0">
              <a:solidFill>
                <a:srgbClr val="444444"/>
              </a:solidFill>
              <a:latin typeface="Microsoft YaHei Light" panose="020B0502040204020203" pitchFamily="34" charset="-122"/>
              <a:ea typeface="Microsoft YaHei Light" panose="020B0502040204020203" pitchFamily="34" charset="-122"/>
            </a:endParaRPr>
          </a:p>
        </p:txBody>
      </p:sp>
      <p:sp>
        <p:nvSpPr>
          <p:cNvPr id="9" name="矩形 8">
            <a:extLst>
              <a:ext uri="{FF2B5EF4-FFF2-40B4-BE49-F238E27FC236}">
                <a16:creationId xmlns:a16="http://schemas.microsoft.com/office/drawing/2014/main" id="{BFAEED2D-200F-3B4C-947A-701F35CD357A}"/>
              </a:ext>
            </a:extLst>
          </p:cNvPr>
          <p:cNvSpPr/>
          <p:nvPr/>
        </p:nvSpPr>
        <p:spPr>
          <a:xfrm>
            <a:off x="1067702" y="3970717"/>
            <a:ext cx="3819608" cy="39633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7370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2.</a:t>
            </a:r>
            <a:r>
              <a:rPr lang="zh-CN" altLang="en-US" dirty="0"/>
              <a:t>选择实例类型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6" name="矩形 5">
            <a:extLst>
              <a:ext uri="{FF2B5EF4-FFF2-40B4-BE49-F238E27FC236}">
                <a16:creationId xmlns:a16="http://schemas.microsoft.com/office/drawing/2014/main" id="{85CB7C55-DCEE-8F4B-B3FD-AEBD24BC3967}"/>
              </a:ext>
            </a:extLst>
          </p:cNvPr>
          <p:cNvSpPr/>
          <p:nvPr/>
        </p:nvSpPr>
        <p:spPr>
          <a:xfrm>
            <a:off x="949850" y="1134768"/>
            <a:ext cx="10290709" cy="1707199"/>
          </a:xfrm>
          <a:prstGeom prst="rect">
            <a:avLst/>
          </a:prstGeom>
        </p:spPr>
        <p:txBody>
          <a:bodyPr wrap="square">
            <a:spAutoFit/>
          </a:bodyPr>
          <a:lstStyle/>
          <a:p>
            <a:pPr marL="285750" indent="-285750">
              <a:lnSpc>
                <a:spcPct val="150000"/>
              </a:lnSpc>
              <a:buFont typeface="Wingdings" pitchFamily="2" charset="2"/>
              <a:buChar char="u"/>
            </a:pPr>
            <a:r>
              <a:rPr lang="zh-CN" altLang="en-US" dirty="0">
                <a:solidFill>
                  <a:srgbClr val="444444"/>
                </a:solidFill>
                <a:latin typeface="Microsoft YaHei Light" panose="020B0502040204020203" pitchFamily="34" charset="-122"/>
                <a:ea typeface="Microsoft YaHei Light" panose="020B0502040204020203" pitchFamily="34" charset="-122"/>
              </a:rPr>
              <a:t> 实例类型</a:t>
            </a:r>
            <a:endParaRPr lang="en-US" altLang="zh-CN" dirty="0">
              <a:solidFill>
                <a:srgbClr val="444444"/>
              </a:solidFill>
              <a:latin typeface="Microsoft YaHei Light" panose="020B0502040204020203" pitchFamily="34" charset="-122"/>
              <a:ea typeface="Microsoft YaHei Light" panose="020B0502040204020203" pitchFamily="34" charset="-122"/>
            </a:endParaRPr>
          </a:p>
          <a:p>
            <a:pPr marL="742950" lvl="1" indent="-285750">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您可以从一个单一的 </a:t>
            </a:r>
            <a:r>
              <a:rPr lang="en" altLang="zh-CN" dirty="0">
                <a:solidFill>
                  <a:srgbClr val="444444"/>
                </a:solidFill>
                <a:latin typeface="Microsoft YaHei Light" panose="020B0502040204020203" pitchFamily="34" charset="-122"/>
                <a:ea typeface="Microsoft YaHei Light" panose="020B0502040204020203" pitchFamily="34" charset="-122"/>
              </a:rPr>
              <a:t>AMI </a:t>
            </a:r>
            <a:r>
              <a:rPr lang="zh-CN" altLang="en-US" dirty="0">
                <a:solidFill>
                  <a:srgbClr val="444444"/>
                </a:solidFill>
                <a:latin typeface="Microsoft YaHei Light" panose="020B0502040204020203" pitchFamily="34" charset="-122"/>
                <a:ea typeface="Microsoft YaHei Light" panose="020B0502040204020203" pitchFamily="34" charset="-122"/>
              </a:rPr>
              <a:t>启动不同类型的实例。</a:t>
            </a:r>
            <a:endParaRPr lang="en-US" altLang="zh-CN" dirty="0">
              <a:solidFill>
                <a:srgbClr val="444444"/>
              </a:solidFill>
              <a:latin typeface="Microsoft YaHei Light" panose="020B0502040204020203" pitchFamily="34" charset="-122"/>
              <a:ea typeface="Microsoft YaHei Light" panose="020B0502040204020203" pitchFamily="34" charset="-122"/>
            </a:endParaRPr>
          </a:p>
          <a:p>
            <a:pPr marL="742950" lvl="1" indent="-285750">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实例类型从本质上决定了用于您的实例的主机硬件。</a:t>
            </a:r>
            <a:endParaRPr lang="en-US" altLang="zh-CN" dirty="0">
              <a:solidFill>
                <a:srgbClr val="444444"/>
              </a:solidFill>
              <a:latin typeface="Microsoft YaHei Light" panose="020B0502040204020203" pitchFamily="34" charset="-122"/>
              <a:ea typeface="Microsoft YaHei Light" panose="020B0502040204020203" pitchFamily="34" charset="-122"/>
            </a:endParaRPr>
          </a:p>
          <a:p>
            <a:pPr marL="742950" lvl="1" indent="-285750">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每个实例类型提供</a:t>
            </a:r>
            <a:r>
              <a:rPr lang="zh-CN" altLang="en-US" b="1" dirty="0">
                <a:solidFill>
                  <a:srgbClr val="444444"/>
                </a:solidFill>
                <a:latin typeface="Microsoft YaHei Light" panose="020B0502040204020203" pitchFamily="34" charset="-122"/>
                <a:ea typeface="Microsoft YaHei Light" panose="020B0502040204020203" pitchFamily="34" charset="-122"/>
              </a:rPr>
              <a:t>不同的计算、内存和存储功能</a:t>
            </a:r>
            <a:r>
              <a:rPr lang="zh-CN" altLang="en-US" dirty="0">
                <a:solidFill>
                  <a:srgbClr val="444444"/>
                </a:solidFill>
                <a:latin typeface="Microsoft YaHei Light" panose="020B0502040204020203" pitchFamily="34" charset="-122"/>
                <a:ea typeface="Microsoft YaHei Light" panose="020B0502040204020203" pitchFamily="34" charset="-122"/>
              </a:rPr>
              <a:t>，并按照这些功能分组到实例系列。</a:t>
            </a:r>
            <a:endParaRPr lang="zh-CN" altLang="en-US" dirty="0">
              <a:latin typeface="Microsoft YaHei Light" panose="020B0502040204020203" pitchFamily="34" charset="-122"/>
              <a:ea typeface="Microsoft YaHei Light" panose="020B0502040204020203" pitchFamily="34" charset="-122"/>
            </a:endParaRPr>
          </a:p>
          <a:p>
            <a:pPr marL="285750" indent="-285750">
              <a:lnSpc>
                <a:spcPct val="150000"/>
              </a:lnSpc>
              <a:buFont typeface="Wingdings" pitchFamily="2" charset="2"/>
              <a:buChar char="u"/>
            </a:pPr>
            <a:endParaRPr lang="zh-CN" altLang="en-US" dirty="0">
              <a:latin typeface="Microsoft YaHei Light" panose="020B0502040204020203" pitchFamily="34" charset="-122"/>
              <a:ea typeface="Microsoft YaHei Light" panose="020B0502040204020203" pitchFamily="34" charset="-122"/>
            </a:endParaRPr>
          </a:p>
        </p:txBody>
      </p:sp>
      <p:graphicFrame>
        <p:nvGraphicFramePr>
          <p:cNvPr id="8" name="表格 7">
            <a:extLst>
              <a:ext uri="{FF2B5EF4-FFF2-40B4-BE49-F238E27FC236}">
                <a16:creationId xmlns:a16="http://schemas.microsoft.com/office/drawing/2014/main" id="{BB65D2DC-99D8-F94B-9FCC-E649C0B42B3C}"/>
              </a:ext>
            </a:extLst>
          </p:cNvPr>
          <p:cNvGraphicFramePr>
            <a:graphicFrameLocks noGrp="1"/>
          </p:cNvGraphicFramePr>
          <p:nvPr>
            <p:extLst>
              <p:ext uri="{D42A27DB-BD31-4B8C-83A1-F6EECF244321}">
                <p14:modId xmlns:p14="http://schemas.microsoft.com/office/powerpoint/2010/main" val="2172140457"/>
              </p:ext>
            </p:extLst>
          </p:nvPr>
        </p:nvGraphicFramePr>
        <p:xfrm>
          <a:off x="1297185" y="2618687"/>
          <a:ext cx="9596037" cy="3298464"/>
        </p:xfrm>
        <a:graphic>
          <a:graphicData uri="http://schemas.openxmlformats.org/drawingml/2006/table">
            <a:tbl>
              <a:tblPr/>
              <a:tblGrid>
                <a:gridCol w="1030972">
                  <a:extLst>
                    <a:ext uri="{9D8B030D-6E8A-4147-A177-3AD203B41FA5}">
                      <a16:colId xmlns:a16="http://schemas.microsoft.com/office/drawing/2014/main" val="16286017"/>
                    </a:ext>
                  </a:extLst>
                </a:gridCol>
                <a:gridCol w="1620069">
                  <a:extLst>
                    <a:ext uri="{9D8B030D-6E8A-4147-A177-3AD203B41FA5}">
                      <a16:colId xmlns:a16="http://schemas.microsoft.com/office/drawing/2014/main" val="945072665"/>
                    </a:ext>
                  </a:extLst>
                </a:gridCol>
                <a:gridCol w="6944996">
                  <a:extLst>
                    <a:ext uri="{9D8B030D-6E8A-4147-A177-3AD203B41FA5}">
                      <a16:colId xmlns:a16="http://schemas.microsoft.com/office/drawing/2014/main" val="2278638963"/>
                    </a:ext>
                  </a:extLst>
                </a:gridCol>
              </a:tblGrid>
              <a:tr h="227169">
                <a:tc>
                  <a:txBody>
                    <a:bodyPr/>
                    <a:lstStyle/>
                    <a:p>
                      <a:pPr algn="l" fontAlgn="t"/>
                      <a:r>
                        <a:rPr lang="zh-CN" altLang="en-US" sz="1200" b="1" dirty="0">
                          <a:solidFill>
                            <a:srgbClr val="333333"/>
                          </a:solidFill>
                          <a:effectLst/>
                        </a:rPr>
                        <a:t>实例系列</a:t>
                      </a:r>
                    </a:p>
                  </a:txBody>
                  <a:tcPr marL="31032" marR="31032" marT="31032" marB="31032">
                    <a:lnL w="9525" cap="flat" cmpd="sng" algn="ctr">
                      <a:solidFill>
                        <a:srgbClr val="9058E0"/>
                      </a:solidFill>
                      <a:prstDash val="solid"/>
                      <a:round/>
                      <a:headEnd type="none" w="med" len="med"/>
                      <a:tailEnd type="none" w="med" len="med"/>
                    </a:lnL>
                    <a:lnR w="9525" cap="flat" cmpd="sng" algn="ctr">
                      <a:solidFill>
                        <a:srgbClr val="200601"/>
                      </a:solidFill>
                      <a:prstDash val="solid"/>
                      <a:round/>
                      <a:headEnd type="none" w="med" len="med"/>
                      <a:tailEnd type="none" w="med" len="med"/>
                    </a:lnR>
                    <a:lnT w="9525" cap="flat" cmpd="sng" algn="ctr">
                      <a:solidFill>
                        <a:srgbClr val="20AAE0"/>
                      </a:solidFill>
                      <a:prstDash val="solid"/>
                      <a:round/>
                      <a:headEnd type="none" w="med" len="med"/>
                      <a:tailEnd type="none" w="med" len="med"/>
                    </a:lnT>
                    <a:lnB w="9525" cap="flat" cmpd="sng" algn="ctr">
                      <a:solidFill>
                        <a:srgbClr val="20AAE0"/>
                      </a:solidFill>
                      <a:prstDash val="solid"/>
                      <a:round/>
                      <a:headEnd type="none" w="med" len="med"/>
                      <a:tailEnd type="none" w="med" len="med"/>
                    </a:lnB>
                    <a:solidFill>
                      <a:srgbClr val="EEEEEE"/>
                    </a:solidFill>
                  </a:tcPr>
                </a:tc>
                <a:tc>
                  <a:txBody>
                    <a:bodyPr/>
                    <a:lstStyle/>
                    <a:p>
                      <a:pPr algn="l" fontAlgn="t"/>
                      <a:r>
                        <a:rPr lang="zh-CN" altLang="en-US" sz="1200" b="1" dirty="0">
                          <a:solidFill>
                            <a:srgbClr val="333333"/>
                          </a:solidFill>
                          <a:effectLst/>
                        </a:rPr>
                        <a:t>应用</a:t>
                      </a:r>
                    </a:p>
                  </a:txBody>
                  <a:tcPr marL="31032" marR="31032" marT="31032" marB="31032">
                    <a:lnL w="9525" cap="flat" cmpd="sng" algn="ctr">
                      <a:solidFill>
                        <a:srgbClr val="200601"/>
                      </a:solidFill>
                      <a:prstDash val="solid"/>
                      <a:round/>
                      <a:headEnd type="none" w="med" len="med"/>
                      <a:tailEnd type="none" w="med" len="med"/>
                    </a:lnL>
                    <a:lnR w="9525" cap="flat" cmpd="sng" algn="ctr">
                      <a:solidFill>
                        <a:srgbClr val="200601"/>
                      </a:solidFill>
                      <a:prstDash val="solid"/>
                      <a:round/>
                      <a:headEnd type="none" w="med" len="med"/>
                      <a:tailEnd type="none" w="med" len="med"/>
                    </a:lnR>
                    <a:lnT w="9525" cap="flat" cmpd="sng" algn="ctr">
                      <a:solidFill>
                        <a:srgbClr val="20AAE0"/>
                      </a:solidFill>
                      <a:prstDash val="solid"/>
                      <a:round/>
                      <a:headEnd type="none" w="med" len="med"/>
                      <a:tailEnd type="none" w="med" len="med"/>
                    </a:lnT>
                    <a:lnB w="9525" cap="flat" cmpd="sng" algn="ctr">
                      <a:solidFill>
                        <a:srgbClr val="20AAE0"/>
                      </a:solidFill>
                      <a:prstDash val="solid"/>
                      <a:round/>
                      <a:headEnd type="none" w="med" len="med"/>
                      <a:tailEnd type="none" w="med" len="med"/>
                    </a:lnB>
                    <a:solidFill>
                      <a:srgbClr val="EEEEEE"/>
                    </a:solidFill>
                  </a:tcPr>
                </a:tc>
                <a:tc>
                  <a:txBody>
                    <a:bodyPr/>
                    <a:lstStyle/>
                    <a:p>
                      <a:pPr algn="l" fontAlgn="t"/>
                      <a:r>
                        <a:rPr lang="zh-CN" altLang="en-US" sz="1200" b="1" dirty="0">
                          <a:solidFill>
                            <a:srgbClr val="333333"/>
                          </a:solidFill>
                          <a:effectLst/>
                        </a:rPr>
                        <a:t>当前一代实例类型</a:t>
                      </a:r>
                    </a:p>
                  </a:txBody>
                  <a:tcPr marL="31032" marR="31032" marT="31032" marB="31032">
                    <a:lnL w="9525" cap="flat" cmpd="sng" algn="ctr">
                      <a:solidFill>
                        <a:srgbClr val="20060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0FF21"/>
                      </a:solidFill>
                      <a:prstDash val="solid"/>
                      <a:round/>
                      <a:headEnd type="none" w="med" len="med"/>
                      <a:tailEnd type="none" w="med" len="med"/>
                    </a:lnT>
                    <a:lnB w="9525" cap="flat" cmpd="sng" algn="ctr">
                      <a:solidFill>
                        <a:srgbClr val="002F40"/>
                      </a:solidFill>
                      <a:prstDash val="solid"/>
                      <a:round/>
                      <a:headEnd type="none" w="med" len="med"/>
                      <a:tailEnd type="none" w="med" len="med"/>
                    </a:lnB>
                    <a:solidFill>
                      <a:srgbClr val="EEEEEE"/>
                    </a:solidFill>
                  </a:tcPr>
                </a:tc>
                <a:extLst>
                  <a:ext uri="{0D108BD9-81ED-4DB2-BD59-A6C34878D82A}">
                    <a16:rowId xmlns:a16="http://schemas.microsoft.com/office/drawing/2014/main" val="1428494915"/>
                  </a:ext>
                </a:extLst>
              </a:tr>
              <a:tr h="735995">
                <a:tc>
                  <a:txBody>
                    <a:bodyPr/>
                    <a:lstStyle/>
                    <a:p>
                      <a:pPr fontAlgn="t"/>
                      <a:r>
                        <a:rPr lang="en-US" altLang="zh-CN" sz="1200" dirty="0">
                          <a:solidFill>
                            <a:srgbClr val="444444"/>
                          </a:solidFill>
                          <a:effectLst/>
                          <a:latin typeface="Amazon Ember"/>
                        </a:rPr>
                        <a:t>1.</a:t>
                      </a:r>
                      <a:r>
                        <a:rPr lang="zh-CN" altLang="en-US" sz="1200" dirty="0">
                          <a:solidFill>
                            <a:srgbClr val="444444"/>
                          </a:solidFill>
                          <a:effectLst/>
                          <a:latin typeface="Amazon Ember"/>
                        </a:rPr>
                        <a:t> 通用型（</a:t>
                      </a:r>
                      <a:r>
                        <a:rPr lang="en-US" altLang="zh-CN" sz="1200" dirty="0">
                          <a:solidFill>
                            <a:srgbClr val="444444"/>
                          </a:solidFill>
                          <a:effectLst/>
                          <a:latin typeface="Amazon Ember"/>
                        </a:rPr>
                        <a:t>T2</a:t>
                      </a:r>
                      <a:r>
                        <a:rPr lang="zh-CN" altLang="en-US" sz="1200" dirty="0">
                          <a:solidFill>
                            <a:srgbClr val="444444"/>
                          </a:solidFill>
                          <a:effectLst/>
                          <a:latin typeface="Amazon Ember"/>
                        </a:rPr>
                        <a:t>、</a:t>
                      </a:r>
                      <a:r>
                        <a:rPr lang="en-US" altLang="zh-CN" sz="1200" dirty="0">
                          <a:solidFill>
                            <a:srgbClr val="444444"/>
                          </a:solidFill>
                          <a:effectLst/>
                          <a:latin typeface="Amazon Ember"/>
                        </a:rPr>
                        <a:t>M4</a:t>
                      </a:r>
                      <a:r>
                        <a:rPr lang="zh-CN" altLang="en-US" sz="1200" dirty="0">
                          <a:solidFill>
                            <a:srgbClr val="444444"/>
                          </a:solidFill>
                          <a:effectLst/>
                          <a:latin typeface="Amazon Ember"/>
                        </a:rPr>
                        <a:t>、</a:t>
                      </a:r>
                      <a:r>
                        <a:rPr lang="en-US" altLang="zh-CN" sz="1200" dirty="0">
                          <a:solidFill>
                            <a:srgbClr val="444444"/>
                          </a:solidFill>
                          <a:effectLst/>
                          <a:latin typeface="Amazon Ember"/>
                        </a:rPr>
                        <a:t>M3</a:t>
                      </a:r>
                      <a:r>
                        <a:rPr lang="zh-CN" altLang="en-US" sz="1200" dirty="0">
                          <a:solidFill>
                            <a:srgbClr val="444444"/>
                          </a:solidFill>
                          <a:effectLst/>
                          <a:latin typeface="Amazon Ember"/>
                        </a:rPr>
                        <a:t>）</a:t>
                      </a:r>
                    </a:p>
                  </a:txBody>
                  <a:tcPr marL="31032" marR="31032" marT="31032" marB="31032">
                    <a:lnL w="9525" cap="flat" cmpd="sng" algn="ctr">
                      <a:solidFill>
                        <a:srgbClr val="E0B8C1"/>
                      </a:solidFill>
                      <a:prstDash val="solid"/>
                      <a:round/>
                      <a:headEnd type="none" w="med" len="med"/>
                      <a:tailEnd type="none" w="med" len="med"/>
                    </a:lnL>
                    <a:lnR w="9525" cap="flat" cmpd="sng" algn="ctr">
                      <a:solidFill>
                        <a:srgbClr val="709EE0"/>
                      </a:solidFill>
                      <a:prstDash val="solid"/>
                      <a:round/>
                      <a:headEnd type="none" w="med" len="med"/>
                      <a:tailEnd type="none" w="med" len="med"/>
                    </a:lnR>
                    <a:lnT w="9525" cap="flat" cmpd="sng" algn="ctr">
                      <a:solidFill>
                        <a:srgbClr val="20AAE0"/>
                      </a:solidFill>
                      <a:prstDash val="solid"/>
                      <a:round/>
                      <a:headEnd type="none" w="med" len="med"/>
                      <a:tailEnd type="none" w="med" len="med"/>
                    </a:lnT>
                    <a:lnB w="9525" cap="flat" cmpd="sng" algn="ctr">
                      <a:solidFill>
                        <a:srgbClr val="8010C1"/>
                      </a:solidFill>
                      <a:prstDash val="solid"/>
                      <a:round/>
                      <a:headEnd type="none" w="med" len="med"/>
                      <a:tailEnd type="none" w="med" len="med"/>
                    </a:lnB>
                    <a:solidFill>
                      <a:srgbClr val="FFFFFF"/>
                    </a:solidFill>
                  </a:tcPr>
                </a:tc>
                <a:tc>
                  <a:txBody>
                    <a:bodyPr/>
                    <a:lstStyle/>
                    <a:p>
                      <a:pPr marL="171450" indent="-171450" fontAlgn="t">
                        <a:buFont typeface="Arial" panose="020B0604020202020204" pitchFamily="34" charset="0"/>
                        <a:buChar char="•"/>
                      </a:pPr>
                      <a:r>
                        <a:rPr lang="zh-CN" altLang="en-US" sz="1200" dirty="0">
                          <a:solidFill>
                            <a:srgbClr val="444444"/>
                          </a:solidFill>
                          <a:effectLst/>
                          <a:latin typeface="Amazon Ember"/>
                        </a:rPr>
                        <a:t>网站</a:t>
                      </a:r>
                      <a:endParaRPr lang="en-US" altLang="zh-CN" sz="1200" dirty="0">
                        <a:solidFill>
                          <a:srgbClr val="444444"/>
                        </a:solidFill>
                        <a:effectLst/>
                        <a:latin typeface="Amazon Ember"/>
                      </a:endParaRPr>
                    </a:p>
                    <a:p>
                      <a:pPr marL="171450" indent="-171450" fontAlgn="t">
                        <a:buFont typeface="Arial" panose="020B0604020202020204" pitchFamily="34" charset="0"/>
                        <a:buChar char="•"/>
                      </a:pPr>
                      <a:r>
                        <a:rPr lang="zh-CN" altLang="en-US" sz="1200" dirty="0">
                          <a:solidFill>
                            <a:srgbClr val="444444"/>
                          </a:solidFill>
                          <a:effectLst/>
                          <a:latin typeface="Amazon Ember"/>
                        </a:rPr>
                        <a:t>中小型数据库</a:t>
                      </a:r>
                    </a:p>
                  </a:txBody>
                  <a:tcPr marL="31032" marR="31032" marT="31032" marB="31032">
                    <a:lnL w="9525" cap="flat" cmpd="sng" algn="ctr">
                      <a:solidFill>
                        <a:srgbClr val="709EE0"/>
                      </a:solidFill>
                      <a:prstDash val="solid"/>
                      <a:round/>
                      <a:headEnd type="none" w="med" len="med"/>
                      <a:tailEnd type="none" w="med" len="med"/>
                    </a:lnL>
                    <a:lnR w="9525" cap="flat" cmpd="sng" algn="ctr">
                      <a:solidFill>
                        <a:srgbClr val="709EE0"/>
                      </a:solidFill>
                      <a:prstDash val="solid"/>
                      <a:round/>
                      <a:headEnd type="none" w="med" len="med"/>
                      <a:tailEnd type="none" w="med" len="med"/>
                    </a:lnR>
                    <a:lnT w="9525" cap="flat" cmpd="sng" algn="ctr">
                      <a:solidFill>
                        <a:srgbClr val="20AAE0"/>
                      </a:solidFill>
                      <a:prstDash val="solid"/>
                      <a:round/>
                      <a:headEnd type="none" w="med" len="med"/>
                      <a:tailEnd type="none" w="med" len="med"/>
                    </a:lnT>
                    <a:lnB w="9525" cap="flat" cmpd="sng" algn="ctr">
                      <a:solidFill>
                        <a:srgbClr val="8010C1"/>
                      </a:solidFill>
                      <a:prstDash val="solid"/>
                      <a:round/>
                      <a:headEnd type="none" w="med" len="med"/>
                      <a:tailEnd type="none" w="med" len="med"/>
                    </a:lnB>
                    <a:solidFill>
                      <a:srgbClr val="FFFFFF"/>
                    </a:solidFill>
                  </a:tcPr>
                </a:tc>
                <a:tc>
                  <a:txBody>
                    <a:bodyPr/>
                    <a:lstStyle/>
                    <a:p>
                      <a:pPr fontAlgn="t"/>
                      <a:r>
                        <a:rPr lang="en" sz="1200" dirty="0">
                          <a:solidFill>
                            <a:srgbClr val="444444"/>
                          </a:solidFill>
                          <a:effectLst/>
                          <a:latin typeface="Amazon Ember"/>
                        </a:rPr>
                        <a:t>t2.nano | t2.micro | t2.small | t2.medium | t2.large | t2.xlarge | t2.2xlarge | t3.nano | t3.micro | t3.small | t3.medium | t3.large | t3.xlarge | t3.2xlarge | m4.large | m4.xlarge | m4.2xlarge | m4.4xlarge | m4.10xlarge | m4.16xlarge | m5.large | m5.xlarge | m5.2xlarge | m5.4xlarge | m5.12xlarge | m5.24xlarge | m5d.large | m5d.xlarge | m5d.2xlarge | m5d.4xlarge | m5d.12xlarge | m5d.24xlarge</a:t>
                      </a:r>
                    </a:p>
                  </a:txBody>
                  <a:tcPr marL="31032" marR="31032" marT="31032" marB="31032">
                    <a:lnL w="9525" cap="flat" cmpd="sng" algn="ctr">
                      <a:solidFill>
                        <a:srgbClr val="709EE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2F40"/>
                      </a:solidFill>
                      <a:prstDash val="solid"/>
                      <a:round/>
                      <a:headEnd type="none" w="med" len="med"/>
                      <a:tailEnd type="none" w="med" len="med"/>
                    </a:lnT>
                    <a:lnB w="9525" cap="flat" cmpd="sng" algn="ctr">
                      <a:solidFill>
                        <a:srgbClr val="F0E9C1"/>
                      </a:solidFill>
                      <a:prstDash val="solid"/>
                      <a:round/>
                      <a:headEnd type="none" w="med" len="med"/>
                      <a:tailEnd type="none" w="med" len="med"/>
                    </a:lnB>
                    <a:solidFill>
                      <a:srgbClr val="FFFFFF"/>
                    </a:solidFill>
                  </a:tcPr>
                </a:tc>
                <a:extLst>
                  <a:ext uri="{0D108BD9-81ED-4DB2-BD59-A6C34878D82A}">
                    <a16:rowId xmlns:a16="http://schemas.microsoft.com/office/drawing/2014/main" val="3372795005"/>
                  </a:ext>
                </a:extLst>
              </a:tr>
              <a:tr h="566386">
                <a:tc>
                  <a:txBody>
                    <a:bodyPr/>
                    <a:lstStyle/>
                    <a:p>
                      <a:pPr fontAlgn="t"/>
                      <a:r>
                        <a:rPr lang="en-US" altLang="zh-CN" sz="1200" dirty="0">
                          <a:solidFill>
                            <a:srgbClr val="444444"/>
                          </a:solidFill>
                          <a:effectLst/>
                          <a:latin typeface="Amazon Ember"/>
                        </a:rPr>
                        <a:t>2.</a:t>
                      </a:r>
                      <a:r>
                        <a:rPr lang="zh-CN" altLang="en-US" sz="1200" dirty="0">
                          <a:solidFill>
                            <a:srgbClr val="444444"/>
                          </a:solidFill>
                          <a:effectLst/>
                          <a:latin typeface="Amazon Ember"/>
                        </a:rPr>
                        <a:t> 计算优化（</a:t>
                      </a:r>
                      <a:r>
                        <a:rPr lang="en-US" altLang="zh-CN" sz="1200" dirty="0">
                          <a:solidFill>
                            <a:srgbClr val="444444"/>
                          </a:solidFill>
                          <a:effectLst/>
                          <a:latin typeface="Amazon Ember"/>
                        </a:rPr>
                        <a:t>C2</a:t>
                      </a:r>
                      <a:r>
                        <a:rPr lang="zh-CN" altLang="en-US" sz="1200" dirty="0">
                          <a:solidFill>
                            <a:srgbClr val="444444"/>
                          </a:solidFill>
                          <a:effectLst/>
                          <a:latin typeface="Amazon Ember"/>
                        </a:rPr>
                        <a:t>、</a:t>
                      </a:r>
                      <a:r>
                        <a:rPr lang="en-US" altLang="zh-CN" sz="1200" dirty="0">
                          <a:solidFill>
                            <a:srgbClr val="444444"/>
                          </a:solidFill>
                          <a:effectLst/>
                          <a:latin typeface="Amazon Ember"/>
                        </a:rPr>
                        <a:t>C3</a:t>
                      </a:r>
                      <a:r>
                        <a:rPr lang="zh-CN" altLang="en-US" sz="1200" dirty="0">
                          <a:solidFill>
                            <a:srgbClr val="444444"/>
                          </a:solidFill>
                          <a:effectLst/>
                          <a:latin typeface="Amazon Ember"/>
                        </a:rPr>
                        <a:t>）</a:t>
                      </a:r>
                    </a:p>
                  </a:txBody>
                  <a:tcPr marL="31032" marR="31032" marT="31032" marB="31032">
                    <a:lnL w="9525" cap="flat" cmpd="sng" algn="ctr">
                      <a:solidFill>
                        <a:srgbClr val="603001"/>
                      </a:solidFill>
                      <a:prstDash val="solid"/>
                      <a:round/>
                      <a:headEnd type="none" w="med" len="med"/>
                      <a:tailEnd type="none" w="med" len="med"/>
                    </a:lnL>
                    <a:lnR w="9525" cap="flat" cmpd="sng" algn="ctr">
                      <a:solidFill>
                        <a:srgbClr val="905E40"/>
                      </a:solidFill>
                      <a:prstDash val="solid"/>
                      <a:round/>
                      <a:headEnd type="none" w="med" len="med"/>
                      <a:tailEnd type="none" w="med" len="med"/>
                    </a:lnR>
                    <a:lnT w="9525" cap="flat" cmpd="sng" algn="ctr">
                      <a:solidFill>
                        <a:srgbClr val="8010C1"/>
                      </a:solidFill>
                      <a:prstDash val="solid"/>
                      <a:round/>
                      <a:headEnd type="none" w="med" len="med"/>
                      <a:tailEnd type="none" w="med" len="med"/>
                    </a:lnT>
                    <a:lnB w="9525" cap="flat" cmpd="sng" algn="ctr">
                      <a:solidFill>
                        <a:srgbClr val="101EE0"/>
                      </a:solidFill>
                      <a:prstDash val="solid"/>
                      <a:round/>
                      <a:headEnd type="none" w="med" len="med"/>
                      <a:tailEnd type="none" w="med" len="med"/>
                    </a:lnB>
                    <a:solidFill>
                      <a:srgbClr val="FFFFFF"/>
                    </a:solidFill>
                  </a:tcPr>
                </a:tc>
                <a:tc>
                  <a:txBody>
                    <a:bodyPr/>
                    <a:lstStyle/>
                    <a:p>
                      <a:pPr marL="171450" indent="-171450" fontAlgn="t">
                        <a:buFont typeface="Arial" panose="020B0604020202020204" pitchFamily="34" charset="0"/>
                        <a:buChar char="•"/>
                      </a:pPr>
                      <a:r>
                        <a:rPr lang="zh-CN" altLang="en-US" sz="1200" dirty="0">
                          <a:solidFill>
                            <a:srgbClr val="444444"/>
                          </a:solidFill>
                          <a:effectLst/>
                          <a:latin typeface="Amazon Ember"/>
                        </a:rPr>
                        <a:t>高性能前端集群</a:t>
                      </a:r>
                      <a:endParaRPr lang="en-US" altLang="zh-CN" sz="1200" dirty="0">
                        <a:solidFill>
                          <a:srgbClr val="444444"/>
                        </a:solidFill>
                        <a:effectLst/>
                        <a:latin typeface="Amazon Ember"/>
                      </a:endParaRPr>
                    </a:p>
                    <a:p>
                      <a:pPr marL="171450" indent="-171450" fontAlgn="t">
                        <a:buFont typeface="Arial" panose="020B0604020202020204" pitchFamily="34" charset="0"/>
                        <a:buChar char="•"/>
                      </a:pPr>
                      <a:r>
                        <a:rPr lang="zh-CN" altLang="en-US" sz="1200" dirty="0">
                          <a:solidFill>
                            <a:srgbClr val="444444"/>
                          </a:solidFill>
                          <a:effectLst/>
                          <a:latin typeface="Amazon Ember"/>
                        </a:rPr>
                        <a:t>视频编码</a:t>
                      </a:r>
                      <a:endParaRPr lang="en-US" altLang="zh-CN" sz="1200" dirty="0">
                        <a:solidFill>
                          <a:srgbClr val="444444"/>
                        </a:solidFill>
                        <a:effectLst/>
                        <a:latin typeface="Amazon Ember"/>
                      </a:endParaRPr>
                    </a:p>
                    <a:p>
                      <a:pPr marL="171450" indent="-171450" fontAlgn="t">
                        <a:buFont typeface="Arial" panose="020B0604020202020204" pitchFamily="34" charset="0"/>
                        <a:buChar char="•"/>
                      </a:pPr>
                      <a:r>
                        <a:rPr lang="zh-CN" altLang="en-US" sz="1200" dirty="0">
                          <a:solidFill>
                            <a:srgbClr val="444444"/>
                          </a:solidFill>
                          <a:effectLst/>
                          <a:latin typeface="Amazon Ember"/>
                        </a:rPr>
                        <a:t>分布式分析</a:t>
                      </a:r>
                    </a:p>
                  </a:txBody>
                  <a:tcPr marL="31032" marR="31032" marT="31032" marB="31032">
                    <a:lnL w="9525" cap="flat" cmpd="sng" algn="ctr">
                      <a:solidFill>
                        <a:srgbClr val="905E40"/>
                      </a:solidFill>
                      <a:prstDash val="solid"/>
                      <a:round/>
                      <a:headEnd type="none" w="med" len="med"/>
                      <a:tailEnd type="none" w="med" len="med"/>
                    </a:lnL>
                    <a:lnR w="9525" cap="flat" cmpd="sng" algn="ctr">
                      <a:solidFill>
                        <a:srgbClr val="905E40"/>
                      </a:solidFill>
                      <a:prstDash val="solid"/>
                      <a:round/>
                      <a:headEnd type="none" w="med" len="med"/>
                      <a:tailEnd type="none" w="med" len="med"/>
                    </a:lnR>
                    <a:lnT w="9525" cap="flat" cmpd="sng" algn="ctr">
                      <a:solidFill>
                        <a:srgbClr val="8010C1"/>
                      </a:solidFill>
                      <a:prstDash val="solid"/>
                      <a:round/>
                      <a:headEnd type="none" w="med" len="med"/>
                      <a:tailEnd type="none" w="med" len="med"/>
                    </a:lnT>
                    <a:lnB w="9525" cap="flat" cmpd="sng" algn="ctr">
                      <a:solidFill>
                        <a:srgbClr val="101EE0"/>
                      </a:solidFill>
                      <a:prstDash val="solid"/>
                      <a:round/>
                      <a:headEnd type="none" w="med" len="med"/>
                      <a:tailEnd type="none" w="med" len="med"/>
                    </a:lnB>
                    <a:solidFill>
                      <a:srgbClr val="FFFFFF"/>
                    </a:solidFill>
                  </a:tcPr>
                </a:tc>
                <a:tc>
                  <a:txBody>
                    <a:bodyPr/>
                    <a:lstStyle/>
                    <a:p>
                      <a:pPr fontAlgn="t"/>
                      <a:r>
                        <a:rPr lang="en" sz="1200" dirty="0">
                          <a:solidFill>
                            <a:srgbClr val="444444"/>
                          </a:solidFill>
                          <a:effectLst/>
                          <a:latin typeface="Amazon Ember"/>
                        </a:rPr>
                        <a:t>c4.large | c4.xlarge | c4.2xlarge | c4.4xlarge | c4.8xlarge | c5.large | c5.xlarge | c5.2xlarge | c5.4xlarge | c5.9xlarge | c5.18xlarge | c5d.xlarge | c5d.2xlarge | c5d.4xlarge | c5d.9xlarge | c5d.18xlarge</a:t>
                      </a:r>
                    </a:p>
                  </a:txBody>
                  <a:tcPr marL="31032" marR="31032" marT="31032" marB="31032">
                    <a:lnL w="9525" cap="flat" cmpd="sng" algn="ctr">
                      <a:solidFill>
                        <a:srgbClr val="905E4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E9C1"/>
                      </a:solidFill>
                      <a:prstDash val="solid"/>
                      <a:round/>
                      <a:headEnd type="none" w="med" len="med"/>
                      <a:tailEnd type="none" w="med" len="med"/>
                    </a:lnT>
                    <a:lnB w="9525" cap="flat" cmpd="sng" algn="ctr">
                      <a:solidFill>
                        <a:srgbClr val="002B41"/>
                      </a:solidFill>
                      <a:prstDash val="solid"/>
                      <a:round/>
                      <a:headEnd type="none" w="med" len="med"/>
                      <a:tailEnd type="none" w="med" len="med"/>
                    </a:lnB>
                    <a:solidFill>
                      <a:srgbClr val="FFFFFF"/>
                    </a:solidFill>
                  </a:tcPr>
                </a:tc>
                <a:extLst>
                  <a:ext uri="{0D108BD9-81ED-4DB2-BD59-A6C34878D82A}">
                    <a16:rowId xmlns:a16="http://schemas.microsoft.com/office/drawing/2014/main" val="1269519783"/>
                  </a:ext>
                </a:extLst>
              </a:tr>
              <a:tr h="735995">
                <a:tc>
                  <a:txBody>
                    <a:bodyPr/>
                    <a:lstStyle/>
                    <a:p>
                      <a:pPr fontAlgn="t"/>
                      <a:r>
                        <a:rPr lang="en-US" altLang="zh-CN" sz="1200" dirty="0">
                          <a:solidFill>
                            <a:srgbClr val="444444"/>
                          </a:solidFill>
                          <a:effectLst/>
                          <a:latin typeface="Amazon Ember"/>
                        </a:rPr>
                        <a:t>3.</a:t>
                      </a:r>
                      <a:r>
                        <a:rPr lang="zh-CN" altLang="en-US" sz="1200" dirty="0">
                          <a:solidFill>
                            <a:srgbClr val="444444"/>
                          </a:solidFill>
                          <a:effectLst/>
                          <a:latin typeface="Amazon Ember"/>
                        </a:rPr>
                        <a:t> 内存优化（</a:t>
                      </a:r>
                      <a:r>
                        <a:rPr lang="en-US" altLang="zh-CN" sz="1200" dirty="0">
                          <a:solidFill>
                            <a:srgbClr val="444444"/>
                          </a:solidFill>
                          <a:effectLst/>
                          <a:latin typeface="Amazon Ember"/>
                        </a:rPr>
                        <a:t>X1</a:t>
                      </a:r>
                      <a:r>
                        <a:rPr lang="zh-CN" altLang="en-US" sz="1200" dirty="0">
                          <a:solidFill>
                            <a:srgbClr val="444444"/>
                          </a:solidFill>
                          <a:effectLst/>
                          <a:latin typeface="Amazon Ember"/>
                        </a:rPr>
                        <a:t>、</a:t>
                      </a:r>
                      <a:r>
                        <a:rPr lang="en-US" altLang="zh-CN" sz="1200" dirty="0">
                          <a:solidFill>
                            <a:srgbClr val="444444"/>
                          </a:solidFill>
                          <a:effectLst/>
                          <a:latin typeface="Amazon Ember"/>
                        </a:rPr>
                        <a:t>R4</a:t>
                      </a:r>
                      <a:r>
                        <a:rPr lang="zh-CN" altLang="en-US" sz="1200" dirty="0">
                          <a:solidFill>
                            <a:srgbClr val="444444"/>
                          </a:solidFill>
                          <a:effectLst/>
                          <a:latin typeface="Amazon Ember"/>
                        </a:rPr>
                        <a:t>）</a:t>
                      </a:r>
                    </a:p>
                  </a:txBody>
                  <a:tcPr marL="31032" marR="31032" marT="31032" marB="31032">
                    <a:lnL w="9525" cap="flat" cmpd="sng" algn="ctr">
                      <a:solidFill>
                        <a:srgbClr val="30BAC1"/>
                      </a:solidFill>
                      <a:prstDash val="solid"/>
                      <a:round/>
                      <a:headEnd type="none" w="med" len="med"/>
                      <a:tailEnd type="none" w="med" len="med"/>
                    </a:lnL>
                    <a:lnR w="9525" cap="flat" cmpd="sng" algn="ctr">
                      <a:solidFill>
                        <a:srgbClr val="C0A5C0"/>
                      </a:solidFill>
                      <a:prstDash val="solid"/>
                      <a:round/>
                      <a:headEnd type="none" w="med" len="med"/>
                      <a:tailEnd type="none" w="med" len="med"/>
                    </a:lnR>
                    <a:lnT w="9525" cap="flat" cmpd="sng" algn="ctr">
                      <a:solidFill>
                        <a:srgbClr val="101EE0"/>
                      </a:solidFill>
                      <a:prstDash val="solid"/>
                      <a:round/>
                      <a:headEnd type="none" w="med" len="med"/>
                      <a:tailEnd type="none" w="med" len="med"/>
                    </a:lnT>
                    <a:lnB w="9525" cap="flat" cmpd="sng" algn="ctr">
                      <a:solidFill>
                        <a:srgbClr val="80FCE0"/>
                      </a:solidFill>
                      <a:prstDash val="solid"/>
                      <a:round/>
                      <a:headEnd type="none" w="med" len="med"/>
                      <a:tailEnd type="none" w="med" len="med"/>
                    </a:lnB>
                    <a:solidFill>
                      <a:srgbClr val="FFFFFF"/>
                    </a:solidFill>
                  </a:tcPr>
                </a:tc>
                <a:tc>
                  <a:txBody>
                    <a:bodyPr/>
                    <a:lstStyle/>
                    <a:p>
                      <a:pPr marL="171450" indent="-171450" fontAlgn="t">
                        <a:buFont typeface="Arial" panose="020B0604020202020204" pitchFamily="34" charset="0"/>
                        <a:buChar char="•"/>
                      </a:pPr>
                      <a:r>
                        <a:rPr lang="zh-CN" altLang="en-US" sz="1200" dirty="0">
                          <a:solidFill>
                            <a:srgbClr val="444444"/>
                          </a:solidFill>
                          <a:effectLst/>
                          <a:latin typeface="Amazon Ember"/>
                        </a:rPr>
                        <a:t>高性能数据库</a:t>
                      </a:r>
                      <a:endParaRPr lang="en-US" altLang="zh-CN" sz="1200" dirty="0">
                        <a:solidFill>
                          <a:srgbClr val="444444"/>
                        </a:solidFill>
                        <a:effectLst/>
                        <a:latin typeface="Amazon Ember"/>
                      </a:endParaRPr>
                    </a:p>
                    <a:p>
                      <a:pPr marL="171450" indent="-171450" fontAlgn="t">
                        <a:buFont typeface="Arial" panose="020B0604020202020204" pitchFamily="34" charset="0"/>
                        <a:buChar char="•"/>
                      </a:pPr>
                      <a:r>
                        <a:rPr lang="zh-CN" altLang="en-US" sz="1200" dirty="0">
                          <a:solidFill>
                            <a:srgbClr val="444444"/>
                          </a:solidFill>
                          <a:effectLst/>
                          <a:latin typeface="Amazon Ember"/>
                        </a:rPr>
                        <a:t>数据挖掘</a:t>
                      </a:r>
                    </a:p>
                  </a:txBody>
                  <a:tcPr marL="31032" marR="31032" marT="31032" marB="31032">
                    <a:lnL w="9525" cap="flat" cmpd="sng" algn="ctr">
                      <a:solidFill>
                        <a:srgbClr val="C0A5C0"/>
                      </a:solidFill>
                      <a:prstDash val="solid"/>
                      <a:round/>
                      <a:headEnd type="none" w="med" len="med"/>
                      <a:tailEnd type="none" w="med" len="med"/>
                    </a:lnL>
                    <a:lnR w="9525" cap="flat" cmpd="sng" algn="ctr">
                      <a:solidFill>
                        <a:srgbClr val="C0A5C0"/>
                      </a:solidFill>
                      <a:prstDash val="solid"/>
                      <a:round/>
                      <a:headEnd type="none" w="med" len="med"/>
                      <a:tailEnd type="none" w="med" len="med"/>
                    </a:lnR>
                    <a:lnT w="9525" cap="flat" cmpd="sng" algn="ctr">
                      <a:solidFill>
                        <a:srgbClr val="101EE0"/>
                      </a:solidFill>
                      <a:prstDash val="solid"/>
                      <a:round/>
                      <a:headEnd type="none" w="med" len="med"/>
                      <a:tailEnd type="none" w="med" len="med"/>
                    </a:lnT>
                    <a:lnB w="9525" cap="flat" cmpd="sng" algn="ctr">
                      <a:solidFill>
                        <a:srgbClr val="80FCE0"/>
                      </a:solidFill>
                      <a:prstDash val="solid"/>
                      <a:round/>
                      <a:headEnd type="none" w="med" len="med"/>
                      <a:tailEnd type="none" w="med" len="med"/>
                    </a:lnB>
                    <a:solidFill>
                      <a:srgbClr val="FFFFFF"/>
                    </a:solidFill>
                  </a:tcPr>
                </a:tc>
                <a:tc>
                  <a:txBody>
                    <a:bodyPr/>
                    <a:lstStyle/>
                    <a:p>
                      <a:pPr fontAlgn="t"/>
                      <a:r>
                        <a:rPr lang="en" sz="1200">
                          <a:solidFill>
                            <a:srgbClr val="444444"/>
                          </a:solidFill>
                          <a:effectLst/>
                          <a:latin typeface="Amazon Ember"/>
                        </a:rPr>
                        <a:t>r4.large | r4.xlarge | r4.2xlarge | r4.4xlarge | r4.8xlarge | r4.16xlarge | r5.large | r5.xlarge | r5.2xlarge | r5.4xlarge | r5.12xlarge | r5.24xlarge | r5d.large | r5d.xlarge| r5d.2xlarge | r5d.4xlarge | r5d.12xlarge | r5d.24xlarge | x1.16xlarge | x1.32xlarge | x1e.xlarge | x1e.2xlarge | x1e.4xlarge | x1e.8xlarge | x1e.16xlarge | x1e.32xlarge | z1d.large | z1d.xlarge | z1d.2xlarge | z1d.3xlarge | z1d.6xlarge | z1d.12xlarge</a:t>
                      </a:r>
                    </a:p>
                  </a:txBody>
                  <a:tcPr marL="31032" marR="31032" marT="31032" marB="31032">
                    <a:lnL w="9525" cap="flat" cmpd="sng" algn="ctr">
                      <a:solidFill>
                        <a:srgbClr val="C0A5C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2B41"/>
                      </a:solidFill>
                      <a:prstDash val="solid"/>
                      <a:round/>
                      <a:headEnd type="none" w="med" len="med"/>
                      <a:tailEnd type="none" w="med" len="med"/>
                    </a:lnT>
                    <a:lnB w="9525" cap="flat" cmpd="sng" algn="ctr">
                      <a:solidFill>
                        <a:srgbClr val="709C20"/>
                      </a:solidFill>
                      <a:prstDash val="solid"/>
                      <a:round/>
                      <a:headEnd type="none" w="med" len="med"/>
                      <a:tailEnd type="none" w="med" len="med"/>
                    </a:lnB>
                    <a:solidFill>
                      <a:srgbClr val="FFFFFF"/>
                    </a:solidFill>
                  </a:tcPr>
                </a:tc>
                <a:extLst>
                  <a:ext uri="{0D108BD9-81ED-4DB2-BD59-A6C34878D82A}">
                    <a16:rowId xmlns:a16="http://schemas.microsoft.com/office/drawing/2014/main" val="601144907"/>
                  </a:ext>
                </a:extLst>
              </a:tr>
              <a:tr h="396777">
                <a:tc>
                  <a:txBody>
                    <a:bodyPr/>
                    <a:lstStyle/>
                    <a:p>
                      <a:pPr fontAlgn="t"/>
                      <a:r>
                        <a:rPr lang="en-US" altLang="zh-CN" sz="1200" dirty="0">
                          <a:solidFill>
                            <a:srgbClr val="444444"/>
                          </a:solidFill>
                          <a:effectLst/>
                          <a:latin typeface="Amazon Ember"/>
                        </a:rPr>
                        <a:t>4.</a:t>
                      </a:r>
                      <a:r>
                        <a:rPr lang="zh-CN" altLang="en-US" sz="1200" dirty="0">
                          <a:solidFill>
                            <a:srgbClr val="444444"/>
                          </a:solidFill>
                          <a:effectLst/>
                          <a:latin typeface="Amazon Ember"/>
                        </a:rPr>
                        <a:t> 存储优化（</a:t>
                      </a:r>
                      <a:r>
                        <a:rPr lang="en-US" altLang="zh-CN" sz="1200" dirty="0">
                          <a:solidFill>
                            <a:srgbClr val="444444"/>
                          </a:solidFill>
                          <a:effectLst/>
                          <a:latin typeface="Amazon Ember"/>
                        </a:rPr>
                        <a:t>I2</a:t>
                      </a:r>
                      <a:r>
                        <a:rPr lang="zh-CN" altLang="en-US" sz="1200" dirty="0">
                          <a:solidFill>
                            <a:srgbClr val="444444"/>
                          </a:solidFill>
                          <a:effectLst/>
                          <a:latin typeface="Amazon Ember"/>
                        </a:rPr>
                        <a:t>、</a:t>
                      </a:r>
                      <a:r>
                        <a:rPr lang="en-US" altLang="zh-CN" sz="1200" dirty="0">
                          <a:solidFill>
                            <a:srgbClr val="444444"/>
                          </a:solidFill>
                          <a:effectLst/>
                          <a:latin typeface="Amazon Ember"/>
                        </a:rPr>
                        <a:t>D2</a:t>
                      </a:r>
                      <a:r>
                        <a:rPr lang="zh-CN" altLang="en-US" sz="1200" dirty="0">
                          <a:solidFill>
                            <a:srgbClr val="444444"/>
                          </a:solidFill>
                          <a:effectLst/>
                          <a:latin typeface="Amazon Ember"/>
                        </a:rPr>
                        <a:t>）</a:t>
                      </a:r>
                    </a:p>
                  </a:txBody>
                  <a:tcPr marL="31032" marR="31032" marT="31032" marB="31032">
                    <a:lnL w="9525" cap="flat" cmpd="sng" algn="ctr">
                      <a:solidFill>
                        <a:srgbClr val="D09300"/>
                      </a:solidFill>
                      <a:prstDash val="solid"/>
                      <a:round/>
                      <a:headEnd type="none" w="med" len="med"/>
                      <a:tailEnd type="none" w="med" len="med"/>
                    </a:lnL>
                    <a:lnR w="9525" cap="flat" cmpd="sng" algn="ctr">
                      <a:solidFill>
                        <a:srgbClr val="90D3E0"/>
                      </a:solidFill>
                      <a:prstDash val="solid"/>
                      <a:round/>
                      <a:headEnd type="none" w="med" len="med"/>
                      <a:tailEnd type="none" w="med" len="med"/>
                    </a:lnR>
                    <a:lnT w="9525" cap="flat" cmpd="sng" algn="ctr">
                      <a:solidFill>
                        <a:srgbClr val="80FCE0"/>
                      </a:solidFill>
                      <a:prstDash val="solid"/>
                      <a:round/>
                      <a:headEnd type="none" w="med" len="med"/>
                      <a:tailEnd type="none" w="med" len="med"/>
                    </a:lnT>
                    <a:lnB w="9525" cap="flat" cmpd="sng" algn="ctr">
                      <a:solidFill>
                        <a:srgbClr val="C0EA60"/>
                      </a:solidFill>
                      <a:prstDash val="solid"/>
                      <a:round/>
                      <a:headEnd type="none" w="med" len="med"/>
                      <a:tailEnd type="none" w="med" len="med"/>
                    </a:lnB>
                    <a:solidFill>
                      <a:srgbClr val="FFFFFF"/>
                    </a:solidFill>
                  </a:tcPr>
                </a:tc>
                <a:tc>
                  <a:txBody>
                    <a:bodyPr/>
                    <a:lstStyle/>
                    <a:p>
                      <a:pPr marL="171450" indent="-171450" fontAlgn="t">
                        <a:buFont typeface="Arial" panose="020B0604020202020204" pitchFamily="34" charset="0"/>
                        <a:buChar char="•"/>
                      </a:pPr>
                      <a:r>
                        <a:rPr lang="zh-CN" altLang="en-US" sz="1200" dirty="0">
                          <a:solidFill>
                            <a:srgbClr val="444444"/>
                          </a:solidFill>
                          <a:effectLst/>
                          <a:latin typeface="Amazon Ember"/>
                        </a:rPr>
                        <a:t>数据仓库</a:t>
                      </a:r>
                      <a:endParaRPr lang="en-US" altLang="zh-CN" sz="1200" dirty="0">
                        <a:solidFill>
                          <a:srgbClr val="444444"/>
                        </a:solidFill>
                        <a:effectLst/>
                        <a:latin typeface="Amazon Ember"/>
                      </a:endParaRPr>
                    </a:p>
                    <a:p>
                      <a:pPr marL="171450" indent="-171450" fontAlgn="t">
                        <a:buFont typeface="Arial" panose="020B0604020202020204" pitchFamily="34" charset="0"/>
                        <a:buChar char="•"/>
                      </a:pPr>
                      <a:r>
                        <a:rPr lang="en-US" altLang="zh-CN" sz="1200" dirty="0">
                          <a:solidFill>
                            <a:srgbClr val="444444"/>
                          </a:solidFill>
                          <a:effectLst/>
                          <a:latin typeface="Amazon Ember"/>
                        </a:rPr>
                        <a:t>NoSQL</a:t>
                      </a:r>
                      <a:r>
                        <a:rPr lang="zh-CN" altLang="en-US" sz="1200" dirty="0">
                          <a:solidFill>
                            <a:srgbClr val="444444"/>
                          </a:solidFill>
                          <a:effectLst/>
                          <a:latin typeface="Amazon Ember"/>
                        </a:rPr>
                        <a:t>数据库</a:t>
                      </a:r>
                    </a:p>
                  </a:txBody>
                  <a:tcPr marL="31032" marR="31032" marT="31032" marB="31032">
                    <a:lnL w="9525" cap="flat" cmpd="sng" algn="ctr">
                      <a:solidFill>
                        <a:srgbClr val="90D3E0"/>
                      </a:solidFill>
                      <a:prstDash val="solid"/>
                      <a:round/>
                      <a:headEnd type="none" w="med" len="med"/>
                      <a:tailEnd type="none" w="med" len="med"/>
                    </a:lnL>
                    <a:lnR w="9525" cap="flat" cmpd="sng" algn="ctr">
                      <a:solidFill>
                        <a:srgbClr val="90D3E0"/>
                      </a:solidFill>
                      <a:prstDash val="solid"/>
                      <a:round/>
                      <a:headEnd type="none" w="med" len="med"/>
                      <a:tailEnd type="none" w="med" len="med"/>
                    </a:lnR>
                    <a:lnT w="9525" cap="flat" cmpd="sng" algn="ctr">
                      <a:solidFill>
                        <a:srgbClr val="80FCE0"/>
                      </a:solidFill>
                      <a:prstDash val="solid"/>
                      <a:round/>
                      <a:headEnd type="none" w="med" len="med"/>
                      <a:tailEnd type="none" w="med" len="med"/>
                    </a:lnT>
                    <a:lnB w="9525" cap="flat" cmpd="sng" algn="ctr">
                      <a:solidFill>
                        <a:srgbClr val="C0EA60"/>
                      </a:solidFill>
                      <a:prstDash val="solid"/>
                      <a:round/>
                      <a:headEnd type="none" w="med" len="med"/>
                      <a:tailEnd type="none" w="med" len="med"/>
                    </a:lnB>
                    <a:solidFill>
                      <a:srgbClr val="FFFFFF"/>
                    </a:solidFill>
                  </a:tcPr>
                </a:tc>
                <a:tc>
                  <a:txBody>
                    <a:bodyPr/>
                    <a:lstStyle/>
                    <a:p>
                      <a:pPr fontAlgn="t"/>
                      <a:r>
                        <a:rPr lang="en" sz="1200">
                          <a:solidFill>
                            <a:srgbClr val="444444"/>
                          </a:solidFill>
                          <a:effectLst/>
                          <a:latin typeface="Amazon Ember"/>
                        </a:rPr>
                        <a:t>d2.xlarge | d2.2xlarge | d2.4xlarge | d2.8xlarge | h1.2xlarge | h1.4xlarge | h1.8xlarge | h1.16xlarge | i3.large | i3.xlarge | i3.2xlarge | i3.4xlarge | i3.8xlarge | i3.16xlarge</a:t>
                      </a:r>
                    </a:p>
                  </a:txBody>
                  <a:tcPr marL="31032" marR="31032" marT="31032" marB="31032">
                    <a:lnL w="9525" cap="flat" cmpd="sng" algn="ctr">
                      <a:solidFill>
                        <a:srgbClr val="90D3E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709C20"/>
                      </a:solidFill>
                      <a:prstDash val="solid"/>
                      <a:round/>
                      <a:headEnd type="none" w="med" len="med"/>
                      <a:tailEnd type="none" w="med" len="med"/>
                    </a:lnT>
                    <a:lnB w="9525" cap="flat" cmpd="sng" algn="ctr">
                      <a:solidFill>
                        <a:srgbClr val="F0D7E1"/>
                      </a:solidFill>
                      <a:prstDash val="solid"/>
                      <a:round/>
                      <a:headEnd type="none" w="med" len="med"/>
                      <a:tailEnd type="none" w="med" len="med"/>
                    </a:lnB>
                    <a:solidFill>
                      <a:srgbClr val="FFFFFF"/>
                    </a:solidFill>
                  </a:tcPr>
                </a:tc>
                <a:extLst>
                  <a:ext uri="{0D108BD9-81ED-4DB2-BD59-A6C34878D82A}">
                    <a16:rowId xmlns:a16="http://schemas.microsoft.com/office/drawing/2014/main" val="3914697702"/>
                  </a:ext>
                </a:extLst>
              </a:tr>
              <a:tr h="396777">
                <a:tc>
                  <a:txBody>
                    <a:bodyPr/>
                    <a:lstStyle/>
                    <a:p>
                      <a:pPr fontAlgn="t"/>
                      <a:r>
                        <a:rPr lang="en-US" altLang="zh-CN" sz="1200" dirty="0">
                          <a:solidFill>
                            <a:srgbClr val="444444"/>
                          </a:solidFill>
                          <a:effectLst/>
                          <a:latin typeface="Amazon Ember"/>
                        </a:rPr>
                        <a:t>5.</a:t>
                      </a:r>
                      <a:r>
                        <a:rPr lang="zh-CN" altLang="en-US" sz="1200" dirty="0">
                          <a:solidFill>
                            <a:srgbClr val="444444"/>
                          </a:solidFill>
                          <a:effectLst/>
                          <a:latin typeface="Amazon Ember"/>
                        </a:rPr>
                        <a:t> 加速的计算（</a:t>
                      </a:r>
                      <a:r>
                        <a:rPr lang="en-US" altLang="zh-CN" sz="1200" dirty="0">
                          <a:solidFill>
                            <a:srgbClr val="444444"/>
                          </a:solidFill>
                          <a:effectLst/>
                          <a:latin typeface="Amazon Ember"/>
                        </a:rPr>
                        <a:t>P2</a:t>
                      </a:r>
                      <a:r>
                        <a:rPr lang="zh-CN" altLang="en-US" sz="1200" dirty="0">
                          <a:solidFill>
                            <a:srgbClr val="444444"/>
                          </a:solidFill>
                          <a:effectLst/>
                          <a:latin typeface="Amazon Ember"/>
                        </a:rPr>
                        <a:t>、</a:t>
                      </a:r>
                      <a:r>
                        <a:rPr lang="en-US" altLang="zh-CN" sz="1200" dirty="0">
                          <a:solidFill>
                            <a:srgbClr val="444444"/>
                          </a:solidFill>
                          <a:effectLst/>
                          <a:latin typeface="Amazon Ember"/>
                        </a:rPr>
                        <a:t>G2</a:t>
                      </a:r>
                      <a:r>
                        <a:rPr lang="zh-CN" altLang="en-US" sz="1200" dirty="0">
                          <a:solidFill>
                            <a:srgbClr val="444444"/>
                          </a:solidFill>
                          <a:effectLst/>
                          <a:latin typeface="Amazon Ember"/>
                        </a:rPr>
                        <a:t>）</a:t>
                      </a:r>
                    </a:p>
                  </a:txBody>
                  <a:tcPr marL="31032" marR="31032" marT="31032" marB="31032">
                    <a:lnL w="9525" cap="flat" cmpd="sng" algn="ctr">
                      <a:solidFill>
                        <a:srgbClr val="0070E0"/>
                      </a:solidFill>
                      <a:prstDash val="solid"/>
                      <a:round/>
                      <a:headEnd type="none" w="med" len="med"/>
                      <a:tailEnd type="none" w="med" len="med"/>
                    </a:lnL>
                    <a:lnR w="9525" cap="flat" cmpd="sng" algn="ctr">
                      <a:solidFill>
                        <a:srgbClr val="903D20"/>
                      </a:solidFill>
                      <a:prstDash val="solid"/>
                      <a:round/>
                      <a:headEnd type="none" w="med" len="med"/>
                      <a:tailEnd type="none" w="med" len="med"/>
                    </a:lnR>
                    <a:lnT w="9525" cap="flat" cmpd="sng" algn="ctr">
                      <a:solidFill>
                        <a:srgbClr val="C0EA6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171450" indent="-171450" fontAlgn="t">
                        <a:buFont typeface="Arial" panose="020B0604020202020204" pitchFamily="34" charset="0"/>
                        <a:buChar char="•"/>
                      </a:pPr>
                      <a:r>
                        <a:rPr lang="zh-CN" altLang="en-US" sz="1200" dirty="0">
                          <a:solidFill>
                            <a:srgbClr val="444444"/>
                          </a:solidFill>
                          <a:effectLst/>
                          <a:latin typeface="Amazon Ember"/>
                        </a:rPr>
                        <a:t>机器学习</a:t>
                      </a:r>
                    </a:p>
                  </a:txBody>
                  <a:tcPr marL="31032" marR="31032" marT="31032" marB="31032">
                    <a:lnL w="9525" cap="flat" cmpd="sng" algn="ctr">
                      <a:solidFill>
                        <a:srgbClr val="903D20"/>
                      </a:solidFill>
                      <a:prstDash val="solid"/>
                      <a:round/>
                      <a:headEnd type="none" w="med" len="med"/>
                      <a:tailEnd type="none" w="med" len="med"/>
                    </a:lnL>
                    <a:lnR w="9525" cap="flat" cmpd="sng" algn="ctr">
                      <a:solidFill>
                        <a:srgbClr val="903D20"/>
                      </a:solidFill>
                      <a:prstDash val="solid"/>
                      <a:round/>
                      <a:headEnd type="none" w="med" len="med"/>
                      <a:tailEnd type="none" w="med" len="med"/>
                    </a:lnR>
                    <a:lnT w="9525" cap="flat" cmpd="sng" algn="ctr">
                      <a:solidFill>
                        <a:srgbClr val="C0EA6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fontAlgn="t"/>
                      <a:r>
                        <a:rPr lang="en" sz="1200" dirty="0">
                          <a:solidFill>
                            <a:srgbClr val="444444"/>
                          </a:solidFill>
                          <a:effectLst/>
                          <a:latin typeface="Amazon Ember"/>
                        </a:rPr>
                        <a:t>f1.2xlarge | f1.4xlarge | f1.16xlarge | g3.4xlarge | g3.8xlarge | g3.16xlarge | p2.xlarge | p2.8xlarge | p2.16xlarge | p3.2xlarge | p3.8xlarge | p3.16xlarge</a:t>
                      </a:r>
                    </a:p>
                  </a:txBody>
                  <a:tcPr marL="31032" marR="31032" marT="31032" marB="31032">
                    <a:lnL w="9525" cap="flat" cmpd="sng" algn="ctr">
                      <a:solidFill>
                        <a:srgbClr val="903D2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D7E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26649515"/>
                  </a:ext>
                </a:extLst>
              </a:tr>
            </a:tbl>
          </a:graphicData>
        </a:graphic>
      </p:graphicFrame>
    </p:spTree>
    <p:extLst>
      <p:ext uri="{BB962C8B-B14F-4D97-AF65-F5344CB8AC3E}">
        <p14:creationId xmlns:p14="http://schemas.microsoft.com/office/powerpoint/2010/main" val="2056818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3.</a:t>
            </a:r>
            <a:r>
              <a:rPr lang="zh-CN" altLang="en-US" dirty="0"/>
              <a:t>配置实例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6" name="图片 5">
            <a:extLst>
              <a:ext uri="{FF2B5EF4-FFF2-40B4-BE49-F238E27FC236}">
                <a16:creationId xmlns:a16="http://schemas.microsoft.com/office/drawing/2014/main" id="{F3954967-7CF3-6745-BBA4-BC963E3D4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5" y="1254379"/>
            <a:ext cx="10564586" cy="5142706"/>
          </a:xfrm>
          <a:prstGeom prst="rect">
            <a:avLst/>
          </a:prstGeom>
        </p:spPr>
      </p:pic>
    </p:spTree>
    <p:extLst>
      <p:ext uri="{BB962C8B-B14F-4D97-AF65-F5344CB8AC3E}">
        <p14:creationId xmlns:p14="http://schemas.microsoft.com/office/powerpoint/2010/main" val="32169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0fb470e5-1029-42ce-833c-e9373f9ba9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FD69E4F-2CDF-4F93-B3B4-F8464687B8E5}"/>
              </a:ext>
            </a:extLst>
          </p:cNvPr>
          <p:cNvGrpSpPr>
            <a:grpSpLocks noChangeAspect="1"/>
          </p:cNvGrpSpPr>
          <p:nvPr>
            <p:custDataLst>
              <p:tags r:id="rId1"/>
            </p:custDataLst>
          </p:nvPr>
        </p:nvGrpSpPr>
        <p:grpSpPr>
          <a:xfrm>
            <a:off x="-930109" y="1269572"/>
            <a:ext cx="12450597" cy="4799101"/>
            <a:chOff x="-930109" y="1030579"/>
            <a:chExt cx="12450597" cy="4799101"/>
          </a:xfrm>
        </p:grpSpPr>
        <p:grpSp>
          <p:nvGrpSpPr>
            <p:cNvPr id="25" name="îṡ1îḋê">
              <a:extLst>
                <a:ext uri="{FF2B5EF4-FFF2-40B4-BE49-F238E27FC236}">
                  <a16:creationId xmlns:a16="http://schemas.microsoft.com/office/drawing/2014/main" id="{B377D4E2-F4EA-45DE-A936-B404B1F97C89}"/>
                </a:ext>
              </a:extLst>
            </p:cNvPr>
            <p:cNvGrpSpPr/>
            <p:nvPr/>
          </p:nvGrpSpPr>
          <p:grpSpPr>
            <a:xfrm>
              <a:off x="-930109" y="1030579"/>
              <a:ext cx="2490640" cy="4799101"/>
              <a:chOff x="-930109" y="1030579"/>
              <a:chExt cx="2490640" cy="4799101"/>
            </a:xfrm>
          </p:grpSpPr>
          <p:sp>
            <p:nvSpPr>
              <p:cNvPr id="46" name="íşḻîḓe">
                <a:extLst>
                  <a:ext uri="{FF2B5EF4-FFF2-40B4-BE49-F238E27FC236}">
                    <a16:creationId xmlns:a16="http://schemas.microsoft.com/office/drawing/2014/main" id="{54300CE1-7667-4C6E-9A2B-45B2FFBAAE8D}"/>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dirty="0"/>
              </a:p>
            </p:txBody>
          </p:sp>
          <p:sp>
            <p:nvSpPr>
              <p:cNvPr id="47" name="iṣḷîḑê">
                <a:extLst>
                  <a:ext uri="{FF2B5EF4-FFF2-40B4-BE49-F238E27FC236}">
                    <a16:creationId xmlns:a16="http://schemas.microsoft.com/office/drawing/2014/main" id="{7E7C7499-62BA-44AC-BB82-B83487041005}"/>
                  </a:ext>
                </a:extLst>
              </p:cNvPr>
              <p:cNvSpPr/>
              <p:nvPr/>
            </p:nvSpPr>
            <p:spPr bwMode="auto">
              <a:xfrm rot="2700000">
                <a:off x="-930109" y="1030579"/>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dirty="0"/>
              </a:p>
            </p:txBody>
          </p:sp>
          <p:sp>
            <p:nvSpPr>
              <p:cNvPr id="48" name="í$ḻïḋè">
                <a:extLst>
                  <a:ext uri="{FF2B5EF4-FFF2-40B4-BE49-F238E27FC236}">
                    <a16:creationId xmlns:a16="http://schemas.microsoft.com/office/drawing/2014/main" id="{338A4803-1554-48FB-ABBD-A11CED5968A6}"/>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dirty="0"/>
              </a:p>
            </p:txBody>
          </p:sp>
        </p:grpSp>
        <p:sp>
          <p:nvSpPr>
            <p:cNvPr id="26" name="ïşḷïdé">
              <a:extLst>
                <a:ext uri="{FF2B5EF4-FFF2-40B4-BE49-F238E27FC236}">
                  <a16:creationId xmlns:a16="http://schemas.microsoft.com/office/drawing/2014/main" id="{B938A345-710E-4D6B-85E3-C03CCCBA4791}"/>
                </a:ext>
              </a:extLst>
            </p:cNvPr>
            <p:cNvSpPr/>
            <p:nvPr/>
          </p:nvSpPr>
          <p:spPr>
            <a:xfrm>
              <a:off x="1714731" y="2641177"/>
              <a:ext cx="3742988" cy="923330"/>
            </a:xfrm>
            <a:prstGeom prst="rect">
              <a:avLst/>
            </a:prstGeom>
          </p:spPr>
          <p:txBody>
            <a:bodyPr wrap="square" anchor="ctr" anchorCtr="1">
              <a:normAutofit fontScale="85000" lnSpcReduction="10000"/>
            </a:bodyPr>
            <a:lstStyle/>
            <a:p>
              <a:pPr algn="r"/>
              <a:r>
                <a:rPr lang="en-US" altLang="zh-CN" sz="5400" b="1" spc="300" dirty="0">
                  <a:solidFill>
                    <a:schemeClr val="tx2"/>
                  </a:solidFill>
                </a:rPr>
                <a:t>CONTENTS</a:t>
              </a:r>
            </a:p>
          </p:txBody>
        </p:sp>
        <p:sp>
          <p:nvSpPr>
            <p:cNvPr id="28" name="í$ļidè">
              <a:extLst>
                <a:ext uri="{FF2B5EF4-FFF2-40B4-BE49-F238E27FC236}">
                  <a16:creationId xmlns:a16="http://schemas.microsoft.com/office/drawing/2014/main" id="{784AD21B-645B-4292-8331-63A816BAFF17}"/>
                </a:ext>
              </a:extLst>
            </p:cNvPr>
            <p:cNvSpPr/>
            <p:nvPr/>
          </p:nvSpPr>
          <p:spPr>
            <a:xfrm>
              <a:off x="6281459" y="4150611"/>
              <a:ext cx="624349" cy="624349"/>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04</a:t>
              </a:r>
            </a:p>
          </p:txBody>
        </p:sp>
        <p:sp>
          <p:nvSpPr>
            <p:cNvPr id="29" name="ïṣḻíḋe">
              <a:extLst>
                <a:ext uri="{FF2B5EF4-FFF2-40B4-BE49-F238E27FC236}">
                  <a16:creationId xmlns:a16="http://schemas.microsoft.com/office/drawing/2014/main" id="{0D51B682-354F-403E-B202-5A5952604567}"/>
                </a:ext>
              </a:extLst>
            </p:cNvPr>
            <p:cNvSpPr/>
            <p:nvPr/>
          </p:nvSpPr>
          <p:spPr>
            <a:xfrm>
              <a:off x="6281459" y="3272035"/>
              <a:ext cx="624349" cy="624349"/>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03</a:t>
              </a:r>
            </a:p>
          </p:txBody>
        </p:sp>
        <p:sp>
          <p:nvSpPr>
            <p:cNvPr id="30" name="iSliḋé">
              <a:extLst>
                <a:ext uri="{FF2B5EF4-FFF2-40B4-BE49-F238E27FC236}">
                  <a16:creationId xmlns:a16="http://schemas.microsoft.com/office/drawing/2014/main" id="{CEAF4E32-4DCE-4F4C-891E-A548DCBBD972}"/>
                </a:ext>
              </a:extLst>
            </p:cNvPr>
            <p:cNvSpPr/>
            <p:nvPr/>
          </p:nvSpPr>
          <p:spPr>
            <a:xfrm>
              <a:off x="6281459" y="2393459"/>
              <a:ext cx="624349" cy="62434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02</a:t>
              </a:r>
            </a:p>
          </p:txBody>
        </p:sp>
        <p:sp>
          <p:nvSpPr>
            <p:cNvPr id="31" name="işḷîḑe">
              <a:extLst>
                <a:ext uri="{FF2B5EF4-FFF2-40B4-BE49-F238E27FC236}">
                  <a16:creationId xmlns:a16="http://schemas.microsoft.com/office/drawing/2014/main" id="{B60F561B-56A1-433F-8158-BAF43D421552}"/>
                </a:ext>
              </a:extLst>
            </p:cNvPr>
            <p:cNvSpPr/>
            <p:nvPr/>
          </p:nvSpPr>
          <p:spPr>
            <a:xfrm>
              <a:off x="6281461" y="1514883"/>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01</a:t>
              </a:r>
            </a:p>
          </p:txBody>
        </p:sp>
        <p:sp>
          <p:nvSpPr>
            <p:cNvPr id="34" name="íś1ídé">
              <a:extLst>
                <a:ext uri="{FF2B5EF4-FFF2-40B4-BE49-F238E27FC236}">
                  <a16:creationId xmlns:a16="http://schemas.microsoft.com/office/drawing/2014/main" id="{79407D91-4F2D-4482-947C-87C199336C68}"/>
                </a:ext>
              </a:extLst>
            </p:cNvPr>
            <p:cNvSpPr txBox="1"/>
            <p:nvPr/>
          </p:nvSpPr>
          <p:spPr>
            <a:xfrm>
              <a:off x="6905844" y="4139102"/>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DEMO</a:t>
              </a:r>
              <a:endParaRPr lang="zh-CN" altLang="en-US" sz="1600" b="1"/>
            </a:p>
          </p:txBody>
        </p:sp>
        <p:sp>
          <p:nvSpPr>
            <p:cNvPr id="35" name="íśḷïďe">
              <a:extLst>
                <a:ext uri="{FF2B5EF4-FFF2-40B4-BE49-F238E27FC236}">
                  <a16:creationId xmlns:a16="http://schemas.microsoft.com/office/drawing/2014/main" id="{16744CAF-89BF-4D6A-963F-BF4B5E8963D4}"/>
                </a:ext>
              </a:extLst>
            </p:cNvPr>
            <p:cNvSpPr txBox="1"/>
            <p:nvPr/>
          </p:nvSpPr>
          <p:spPr>
            <a:xfrm>
              <a:off x="6905844" y="4443083"/>
              <a:ext cx="3962574" cy="320368"/>
            </a:xfrm>
            <a:prstGeom prst="rect">
              <a:avLst/>
            </a:prstGeom>
          </p:spPr>
          <p:txBody>
            <a:bodyPr vert="horz" wrap="square" lIns="90000" tIns="46800" rIns="90000" bIns="46800" anchor="ctr" anchorCtr="0">
              <a:normAutofit/>
            </a:bodyPr>
            <a:lstStyle/>
            <a:p>
              <a:pPr>
                <a:lnSpc>
                  <a:spcPct val="120000"/>
                </a:lnSpc>
              </a:pPr>
              <a:r>
                <a:rPr lang="zh-CN" altLang="en-US" sz="1050"/>
                <a:t>创建实例</a:t>
              </a:r>
              <a:r>
                <a:rPr lang="en-US" altLang="zh-CN" sz="1050" dirty="0"/>
                <a:t>/EC2</a:t>
              </a:r>
              <a:r>
                <a:rPr lang="zh-CN" altLang="en-US" sz="1050"/>
                <a:t>部署</a:t>
              </a:r>
              <a:endParaRPr lang="en-US" altLang="zh-CN" sz="1050" dirty="0"/>
            </a:p>
          </p:txBody>
        </p:sp>
        <p:sp>
          <p:nvSpPr>
            <p:cNvPr id="36" name="îsľide">
              <a:extLst>
                <a:ext uri="{FF2B5EF4-FFF2-40B4-BE49-F238E27FC236}">
                  <a16:creationId xmlns:a16="http://schemas.microsoft.com/office/drawing/2014/main" id="{CD3813D7-C3AC-40ED-94AB-791EFD6C3255}"/>
                </a:ext>
              </a:extLst>
            </p:cNvPr>
            <p:cNvSpPr txBox="1"/>
            <p:nvPr/>
          </p:nvSpPr>
          <p:spPr>
            <a:xfrm>
              <a:off x="6905844" y="3260526"/>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VPC</a:t>
              </a:r>
              <a:endParaRPr lang="zh-CN" altLang="en-US" sz="1600" b="1" dirty="0"/>
            </a:p>
          </p:txBody>
        </p:sp>
        <p:sp>
          <p:nvSpPr>
            <p:cNvPr id="37" name="ïṥļíḓé">
              <a:extLst>
                <a:ext uri="{FF2B5EF4-FFF2-40B4-BE49-F238E27FC236}">
                  <a16:creationId xmlns:a16="http://schemas.microsoft.com/office/drawing/2014/main" id="{BBE90BF8-B3BF-40B4-9DC8-6BB678EF2986}"/>
                </a:ext>
              </a:extLst>
            </p:cNvPr>
            <p:cNvSpPr txBox="1"/>
            <p:nvPr/>
          </p:nvSpPr>
          <p:spPr>
            <a:xfrm>
              <a:off x="6905844" y="3564507"/>
              <a:ext cx="3962574" cy="320368"/>
            </a:xfrm>
            <a:prstGeom prst="rect">
              <a:avLst/>
            </a:prstGeom>
          </p:spPr>
          <p:txBody>
            <a:bodyPr vert="horz" wrap="square" lIns="90000" tIns="46800" rIns="90000" bIns="46800" anchor="ctr" anchorCtr="0">
              <a:normAutofit/>
            </a:bodyPr>
            <a:lstStyle/>
            <a:p>
              <a:pPr>
                <a:lnSpc>
                  <a:spcPct val="120000"/>
                </a:lnSpc>
              </a:pPr>
              <a:r>
                <a:rPr lang="zh-CN" altLang="en-US" sz="1050" dirty="0"/>
                <a:t>什么是</a:t>
              </a:r>
              <a:r>
                <a:rPr lang="en-US" altLang="zh-CN" sz="1050" dirty="0"/>
                <a:t>VPC/VPC</a:t>
              </a:r>
              <a:r>
                <a:rPr lang="zh-CN" altLang="en-US" sz="1050" dirty="0"/>
                <a:t>和子网</a:t>
              </a:r>
              <a:r>
                <a:rPr lang="en-US" altLang="zh-CN" sz="1050" dirty="0"/>
                <a:t>/</a:t>
              </a:r>
              <a:r>
                <a:rPr lang="zh-CN" altLang="en-US" sz="1050" dirty="0"/>
                <a:t>网络拓扑的最佳实践</a:t>
              </a:r>
              <a:r>
                <a:rPr lang="en-US" altLang="zh-CN" sz="1050" dirty="0"/>
                <a:t>/</a:t>
              </a:r>
            </a:p>
          </p:txBody>
        </p:sp>
        <p:sp>
          <p:nvSpPr>
            <p:cNvPr id="38" name="îṣ1ïde">
              <a:extLst>
                <a:ext uri="{FF2B5EF4-FFF2-40B4-BE49-F238E27FC236}">
                  <a16:creationId xmlns:a16="http://schemas.microsoft.com/office/drawing/2014/main" id="{5BF0CAF3-6748-4DA8-88E6-36AD88569863}"/>
                </a:ext>
              </a:extLst>
            </p:cNvPr>
            <p:cNvSpPr txBox="1"/>
            <p:nvPr/>
          </p:nvSpPr>
          <p:spPr>
            <a:xfrm>
              <a:off x="6905844" y="2381950"/>
              <a:ext cx="3962574" cy="303981"/>
            </a:xfrm>
            <a:prstGeom prst="rect">
              <a:avLst/>
            </a:prstGeom>
            <a:noFill/>
          </p:spPr>
          <p:txBody>
            <a:bodyPr wrap="none" lIns="90000" tIns="46800" rIns="90000" bIns="46800" anchor="b" anchorCtr="0">
              <a:normAutofit fontScale="92500" lnSpcReduction="10000"/>
            </a:bodyPr>
            <a:lstStyle/>
            <a:p>
              <a:r>
                <a:rPr lang="en-US" altLang="zh-CN" sz="1600" b="1" dirty="0"/>
                <a:t>EC2</a:t>
              </a:r>
              <a:endParaRPr lang="zh-CN" altLang="en-US" sz="1600" b="1" dirty="0"/>
            </a:p>
          </p:txBody>
        </p:sp>
        <p:sp>
          <p:nvSpPr>
            <p:cNvPr id="39" name="íSļïḓê">
              <a:extLst>
                <a:ext uri="{FF2B5EF4-FFF2-40B4-BE49-F238E27FC236}">
                  <a16:creationId xmlns:a16="http://schemas.microsoft.com/office/drawing/2014/main" id="{D42B2178-CFEA-43EC-972F-9AFE9815A64F}"/>
                </a:ext>
              </a:extLst>
            </p:cNvPr>
            <p:cNvSpPr txBox="1"/>
            <p:nvPr/>
          </p:nvSpPr>
          <p:spPr>
            <a:xfrm>
              <a:off x="6905844" y="2685931"/>
              <a:ext cx="3962574" cy="320368"/>
            </a:xfrm>
            <a:prstGeom prst="rect">
              <a:avLst/>
            </a:prstGeom>
          </p:spPr>
          <p:txBody>
            <a:bodyPr vert="horz" wrap="square" lIns="90000" tIns="46800" rIns="90000" bIns="46800" anchor="ctr" anchorCtr="0">
              <a:normAutofit/>
            </a:bodyPr>
            <a:lstStyle/>
            <a:p>
              <a:pPr>
                <a:lnSpc>
                  <a:spcPct val="120000"/>
                </a:lnSpc>
              </a:pPr>
              <a:r>
                <a:rPr lang="zh-CN" altLang="en-US" sz="1050" dirty="0"/>
                <a:t>什么是</a:t>
              </a:r>
              <a:r>
                <a:rPr lang="en-US" altLang="zh-CN" sz="1050" dirty="0"/>
                <a:t>EC2/EC2</a:t>
              </a:r>
            </a:p>
          </p:txBody>
        </p:sp>
        <p:sp>
          <p:nvSpPr>
            <p:cNvPr id="40" name="îṥḻiḋè">
              <a:extLst>
                <a:ext uri="{FF2B5EF4-FFF2-40B4-BE49-F238E27FC236}">
                  <a16:creationId xmlns:a16="http://schemas.microsoft.com/office/drawing/2014/main" id="{28E90A49-52CB-4BB3-978D-27820AA407A4}"/>
                </a:ext>
              </a:extLst>
            </p:cNvPr>
            <p:cNvSpPr txBox="1"/>
            <p:nvPr/>
          </p:nvSpPr>
          <p:spPr>
            <a:xfrm>
              <a:off x="6905844" y="1503374"/>
              <a:ext cx="3962574" cy="303981"/>
            </a:xfrm>
            <a:prstGeom prst="rect">
              <a:avLst/>
            </a:prstGeom>
            <a:noFill/>
          </p:spPr>
          <p:txBody>
            <a:bodyPr wrap="none" lIns="90000" tIns="46800" rIns="90000" bIns="46800" anchor="b" anchorCtr="0">
              <a:normAutofit fontScale="92500" lnSpcReduction="10000"/>
            </a:bodyPr>
            <a:lstStyle/>
            <a:p>
              <a:r>
                <a:rPr lang="zh-CN" altLang="en-US" sz="1600" b="1" dirty="0"/>
                <a:t>云计算</a:t>
              </a:r>
            </a:p>
          </p:txBody>
        </p:sp>
        <p:sp>
          <p:nvSpPr>
            <p:cNvPr id="41" name="íṥļîḑè">
              <a:extLst>
                <a:ext uri="{FF2B5EF4-FFF2-40B4-BE49-F238E27FC236}">
                  <a16:creationId xmlns:a16="http://schemas.microsoft.com/office/drawing/2014/main" id="{0339FAA4-91ED-4143-9054-541E860DB892}"/>
                </a:ext>
              </a:extLst>
            </p:cNvPr>
            <p:cNvSpPr txBox="1"/>
            <p:nvPr/>
          </p:nvSpPr>
          <p:spPr>
            <a:xfrm>
              <a:off x="6905844" y="1807355"/>
              <a:ext cx="3962574" cy="320368"/>
            </a:xfrm>
            <a:prstGeom prst="rect">
              <a:avLst/>
            </a:prstGeom>
          </p:spPr>
          <p:txBody>
            <a:bodyPr vert="horz" wrap="square" lIns="90000" tIns="46800" rIns="90000" bIns="46800" anchor="ctr" anchorCtr="0">
              <a:normAutofit/>
            </a:bodyPr>
            <a:lstStyle/>
            <a:p>
              <a:pPr>
                <a:lnSpc>
                  <a:spcPct val="120000"/>
                </a:lnSpc>
              </a:pPr>
              <a:r>
                <a:rPr lang="zh-CN" altLang="en-US" sz="1100" dirty="0"/>
                <a:t>什么是云计算</a:t>
              </a:r>
              <a:r>
                <a:rPr lang="en-US" altLang="zh-CN" sz="1100" dirty="0"/>
                <a:t>/</a:t>
              </a:r>
              <a:r>
                <a:rPr lang="zh-CN" altLang="en-US" sz="1100" dirty="0"/>
                <a:t>云计算优势</a:t>
              </a:r>
              <a:r>
                <a:rPr lang="en-US" altLang="zh-CN" sz="1100" dirty="0"/>
                <a:t>/</a:t>
              </a:r>
              <a:r>
                <a:rPr lang="zh-CN" altLang="en-US" sz="1100" dirty="0"/>
                <a:t>云计算类型</a:t>
              </a:r>
              <a:r>
                <a:rPr lang="en-US" altLang="zh-CN" sz="1100" dirty="0"/>
                <a:t>/AWS</a:t>
              </a:r>
            </a:p>
          </p:txBody>
        </p:sp>
        <p:cxnSp>
          <p:nvCxnSpPr>
            <p:cNvPr id="42" name="直接连接符 41">
              <a:extLst>
                <a:ext uri="{FF2B5EF4-FFF2-40B4-BE49-F238E27FC236}">
                  <a16:creationId xmlns:a16="http://schemas.microsoft.com/office/drawing/2014/main" id="{D6147127-EB0D-4363-8AEB-7E92B843589C}"/>
                </a:ext>
              </a:extLst>
            </p:cNvPr>
            <p:cNvCxnSpPr/>
            <p:nvPr/>
          </p:nvCxnSpPr>
          <p:spPr>
            <a:xfrm>
              <a:off x="6951000" y="221400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978FA41-EC59-4A9F-A9B4-C8F1B89E86DD}"/>
                </a:ext>
              </a:extLst>
            </p:cNvPr>
            <p:cNvCxnSpPr/>
            <p:nvPr/>
          </p:nvCxnSpPr>
          <p:spPr>
            <a:xfrm>
              <a:off x="6951000" y="3137925"/>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39FA2D9-918F-4E38-8A8C-871EEC924EF1}"/>
                </a:ext>
              </a:extLst>
            </p:cNvPr>
            <p:cNvCxnSpPr/>
            <p:nvPr/>
          </p:nvCxnSpPr>
          <p:spPr>
            <a:xfrm>
              <a:off x="6951000" y="406185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14BA971-0B2B-4C83-A3FD-65911DED3CF5}"/>
                </a:ext>
              </a:extLst>
            </p:cNvPr>
            <p:cNvCxnSpPr/>
            <p:nvPr/>
          </p:nvCxnSpPr>
          <p:spPr>
            <a:xfrm>
              <a:off x="6951000" y="491910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9304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4.</a:t>
            </a:r>
            <a:r>
              <a:rPr lang="zh-CN" altLang="en-US" dirty="0"/>
              <a:t>添加存储</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7" name="矩形 6">
            <a:extLst>
              <a:ext uri="{FF2B5EF4-FFF2-40B4-BE49-F238E27FC236}">
                <a16:creationId xmlns:a16="http://schemas.microsoft.com/office/drawing/2014/main" id="{8F36C2FE-BCBA-4047-89DF-3B4E5EC9E1C2}"/>
              </a:ext>
            </a:extLst>
          </p:cNvPr>
          <p:cNvSpPr/>
          <p:nvPr/>
        </p:nvSpPr>
        <p:spPr>
          <a:xfrm>
            <a:off x="669924" y="1014623"/>
            <a:ext cx="10850563" cy="216886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a:latin typeface="Microsoft YaHei Light" panose="020B0502040204020203" pitchFamily="34" charset="-122"/>
                <a:ea typeface="Microsoft YaHei Light" panose="020B0502040204020203" pitchFamily="34" charset="-122"/>
              </a:rPr>
              <a:t>根设备卷</a:t>
            </a:r>
            <a:endParaRPr lang="en-US" altLang="zh-CN" b="1" dirty="0">
              <a:latin typeface="Microsoft YaHei Light" panose="020B0502040204020203" pitchFamily="34" charset="-122"/>
              <a:ea typeface="Microsoft YaHei Light" panose="020B0502040204020203" pitchFamily="34" charset="-122"/>
            </a:endParaRPr>
          </a:p>
          <a:p>
            <a:pPr marL="800100" lvl="1"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包含用于启动该实例的映像。</a:t>
            </a:r>
            <a:endParaRPr lang="en-US" altLang="zh-CN" dirty="0">
              <a:latin typeface="Microsoft YaHei Light" panose="020B0502040204020203" pitchFamily="34" charset="-122"/>
              <a:ea typeface="Microsoft YaHei Light" panose="020B0502040204020203" pitchFamily="34" charset="-122"/>
            </a:endParaRPr>
          </a:p>
          <a:p>
            <a:pPr marL="800100" lvl="1"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所有 </a:t>
            </a:r>
            <a:r>
              <a:rPr lang="en" altLang="zh-CN" dirty="0">
                <a:latin typeface="Microsoft YaHei Light" panose="020B0502040204020203" pitchFamily="34" charset="-122"/>
                <a:ea typeface="Microsoft YaHei Light" panose="020B0502040204020203" pitchFamily="34" charset="-122"/>
              </a:rPr>
              <a:t>AMI </a:t>
            </a:r>
            <a:r>
              <a:rPr lang="zh-CN" altLang="en-US" dirty="0">
                <a:latin typeface="Microsoft YaHei Light" panose="020B0502040204020203" pitchFamily="34" charset="-122"/>
                <a:ea typeface="Microsoft YaHei Light" panose="020B0502040204020203" pitchFamily="34" charset="-122"/>
              </a:rPr>
              <a:t>都被分类为由 </a:t>
            </a:r>
            <a:r>
              <a:rPr lang="en" altLang="zh-CN" dirty="0">
                <a:latin typeface="Microsoft YaHei Light" panose="020B0502040204020203" pitchFamily="34" charset="-122"/>
                <a:ea typeface="Microsoft YaHei Light" panose="020B0502040204020203" pitchFamily="34" charset="-122"/>
              </a:rPr>
              <a:t>Amazon </a:t>
            </a:r>
            <a:r>
              <a:rPr lang="en" altLang="zh-CN" b="1" dirty="0">
                <a:latin typeface="Microsoft YaHei Light" panose="020B0502040204020203" pitchFamily="34" charset="-122"/>
                <a:ea typeface="Microsoft YaHei Light" panose="020B0502040204020203" pitchFamily="34" charset="-122"/>
              </a:rPr>
              <a:t>EBS</a:t>
            </a:r>
            <a:r>
              <a:rPr lang="en"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支持或由</a:t>
            </a:r>
            <a:r>
              <a:rPr lang="zh-CN" altLang="en-US" b="1" dirty="0">
                <a:latin typeface="Microsoft YaHei Light" panose="020B0502040204020203" pitchFamily="34" charset="-122"/>
                <a:ea typeface="Microsoft YaHei Light" panose="020B0502040204020203" pitchFamily="34" charset="-122"/>
              </a:rPr>
              <a:t>实例存储</a:t>
            </a:r>
            <a:r>
              <a:rPr lang="zh-CN" altLang="en-US" dirty="0">
                <a:latin typeface="Microsoft YaHei Light" panose="020B0502040204020203" pitchFamily="34" charset="-122"/>
                <a:ea typeface="Microsoft YaHei Light" panose="020B0502040204020203" pitchFamily="34" charset="-122"/>
              </a:rPr>
              <a:t>支持</a:t>
            </a:r>
            <a:endParaRPr lang="en-US" altLang="zh-CN" dirty="0">
              <a:latin typeface="Microsoft YaHei Light" panose="020B0502040204020203" pitchFamily="34" charset="-122"/>
              <a:ea typeface="Microsoft YaHei Light" panose="020B0502040204020203" pitchFamily="34" charset="-122"/>
            </a:endParaRPr>
          </a:p>
          <a:p>
            <a:pPr marL="800100" lvl="1"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临时数据 </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停止或终止实例时会删除这些数据</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的存储卷，也称为</a:t>
            </a:r>
            <a:r>
              <a:rPr lang="zh-CN" altLang="en-US" b="1" dirty="0">
                <a:latin typeface="Microsoft YaHei Light" panose="020B0502040204020203" pitchFamily="34" charset="-122"/>
                <a:ea typeface="Microsoft YaHei Light" panose="020B0502040204020203" pitchFamily="34" charset="-122"/>
              </a:rPr>
              <a:t>实例存储卷</a:t>
            </a:r>
          </a:p>
          <a:p>
            <a:pPr marL="800100" lvl="1"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使用 </a:t>
            </a:r>
            <a:r>
              <a:rPr lang="en" altLang="zh-CN" dirty="0">
                <a:latin typeface="Microsoft YaHei Light" panose="020B0502040204020203" pitchFamily="34" charset="-122"/>
                <a:ea typeface="Microsoft YaHei Light" panose="020B0502040204020203" pitchFamily="34" charset="-122"/>
              </a:rPr>
              <a:t>Amazon Elastic Block Store (Amazon EBS) </a:t>
            </a:r>
            <a:r>
              <a:rPr lang="zh-CN" altLang="en-US" dirty="0">
                <a:latin typeface="Microsoft YaHei Light" panose="020B0502040204020203" pitchFamily="34" charset="-122"/>
                <a:ea typeface="Microsoft YaHei Light" panose="020B0502040204020203" pitchFamily="34" charset="-122"/>
              </a:rPr>
              <a:t>的数据的持久性存储卷，也称为 </a:t>
            </a:r>
            <a:r>
              <a:rPr lang="en" altLang="zh-CN" b="1" dirty="0">
                <a:latin typeface="Microsoft YaHei Light" panose="020B0502040204020203" pitchFamily="34" charset="-122"/>
                <a:ea typeface="Microsoft YaHei Light" panose="020B0502040204020203" pitchFamily="34" charset="-122"/>
              </a:rPr>
              <a:t>Amazon EBS </a:t>
            </a:r>
            <a:r>
              <a:rPr lang="zh-CN" altLang="en-US" b="1" dirty="0">
                <a:latin typeface="Microsoft YaHei Light" panose="020B0502040204020203" pitchFamily="34" charset="-122"/>
                <a:ea typeface="Microsoft YaHei Light" panose="020B0502040204020203" pitchFamily="34" charset="-122"/>
              </a:rPr>
              <a:t>卷</a:t>
            </a:r>
            <a:r>
              <a:rPr lang="zh-CN" altLang="en-US" dirty="0">
                <a:latin typeface="Microsoft YaHei Light" panose="020B0502040204020203" pitchFamily="34" charset="-122"/>
                <a:ea typeface="Microsoft YaHei Light" panose="020B0502040204020203" pitchFamily="34" charset="-122"/>
              </a:rPr>
              <a:t>。</a:t>
            </a:r>
          </a:p>
        </p:txBody>
      </p:sp>
      <p:pic>
        <p:nvPicPr>
          <p:cNvPr id="11" name="图片 10">
            <a:extLst>
              <a:ext uri="{FF2B5EF4-FFF2-40B4-BE49-F238E27FC236}">
                <a16:creationId xmlns:a16="http://schemas.microsoft.com/office/drawing/2014/main" id="{20D264B7-BCC7-EA45-B5DA-E40688601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3443431"/>
            <a:ext cx="10877550" cy="2448396"/>
          </a:xfrm>
          <a:prstGeom prst="rect">
            <a:avLst/>
          </a:prstGeom>
        </p:spPr>
      </p:pic>
    </p:spTree>
    <p:extLst>
      <p:ext uri="{BB962C8B-B14F-4D97-AF65-F5344CB8AC3E}">
        <p14:creationId xmlns:p14="http://schemas.microsoft.com/office/powerpoint/2010/main" val="329658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4.</a:t>
            </a:r>
            <a:r>
              <a:rPr lang="zh-CN" altLang="en-US" dirty="0"/>
              <a:t>添加存储</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8" name="矩形 7">
            <a:extLst>
              <a:ext uri="{FF2B5EF4-FFF2-40B4-BE49-F238E27FC236}">
                <a16:creationId xmlns:a16="http://schemas.microsoft.com/office/drawing/2014/main" id="{EA440E1C-0CAB-974A-999E-0F243561D12E}"/>
              </a:ext>
            </a:extLst>
          </p:cNvPr>
          <p:cNvSpPr/>
          <p:nvPr/>
        </p:nvSpPr>
        <p:spPr>
          <a:xfrm>
            <a:off x="1070263" y="1028700"/>
            <a:ext cx="9781309" cy="1707199"/>
          </a:xfrm>
          <a:prstGeom prst="rect">
            <a:avLst/>
          </a:prstGeom>
        </p:spPr>
        <p:txBody>
          <a:bodyPr wrap="square">
            <a:spAutoFit/>
          </a:bodyPr>
          <a:lstStyle/>
          <a:p>
            <a:pPr>
              <a:lnSpc>
                <a:spcPct val="150000"/>
              </a:lnSpc>
            </a:pPr>
            <a:r>
              <a:rPr lang="zh-CN" altLang="en-US" b="1" dirty="0">
                <a:latin typeface="Microsoft YaHei Light" panose="020B0502040204020203" pitchFamily="34" charset="-122"/>
                <a:ea typeface="Microsoft YaHei Light" panose="020B0502040204020203" pitchFamily="34" charset="-122"/>
              </a:rPr>
              <a:t>实例存储</a:t>
            </a:r>
            <a:endParaRPr lang="en-US" altLang="zh-CN" b="1"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很多实例可以访问物理附加到主机的磁盘中的存储。此磁盘存储称为</a:t>
            </a:r>
            <a:r>
              <a:rPr lang="zh-CN" altLang="en-US" b="1" dirty="0">
                <a:latin typeface="Microsoft YaHei Light" panose="020B0502040204020203" pitchFamily="34" charset="-122"/>
                <a:ea typeface="Microsoft YaHei Light" panose="020B0502040204020203" pitchFamily="34" charset="-122"/>
              </a:rPr>
              <a:t>实例存储</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实例存储可为实例提供临时性块级存储。实例存储卷上的数据仅在关联实例的生命周期内保留；如果您停止或终止实例，则实例存储卷上的任何数据都会丢失。</a:t>
            </a:r>
          </a:p>
        </p:txBody>
      </p:sp>
      <p:pic>
        <p:nvPicPr>
          <p:cNvPr id="9" name="图片 8">
            <a:extLst>
              <a:ext uri="{FF2B5EF4-FFF2-40B4-BE49-F238E27FC236}">
                <a16:creationId xmlns:a16="http://schemas.microsoft.com/office/drawing/2014/main" id="{55440CA0-B3B0-974E-82D6-FADBA0CE77FF}"/>
              </a:ext>
            </a:extLst>
          </p:cNvPr>
          <p:cNvPicPr>
            <a:picLocks noChangeAspect="1"/>
          </p:cNvPicPr>
          <p:nvPr/>
        </p:nvPicPr>
        <p:blipFill>
          <a:blip r:embed="rId4"/>
          <a:stretch>
            <a:fillRect/>
          </a:stretch>
        </p:blipFill>
        <p:spPr>
          <a:xfrm>
            <a:off x="3566899" y="2838606"/>
            <a:ext cx="4788036" cy="3761280"/>
          </a:xfrm>
          <a:prstGeom prst="rect">
            <a:avLst/>
          </a:prstGeom>
        </p:spPr>
      </p:pic>
    </p:spTree>
    <p:extLst>
      <p:ext uri="{BB962C8B-B14F-4D97-AF65-F5344CB8AC3E}">
        <p14:creationId xmlns:p14="http://schemas.microsoft.com/office/powerpoint/2010/main" val="432371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4.</a:t>
            </a:r>
            <a:r>
              <a:rPr lang="zh-CN" altLang="en-US" dirty="0"/>
              <a:t>添加存储</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8" name="矩形 7">
            <a:extLst>
              <a:ext uri="{FF2B5EF4-FFF2-40B4-BE49-F238E27FC236}">
                <a16:creationId xmlns:a16="http://schemas.microsoft.com/office/drawing/2014/main" id="{9DB3C7AE-025D-C644-BB0C-B6A8B2E14AFF}"/>
              </a:ext>
            </a:extLst>
          </p:cNvPr>
          <p:cNvSpPr/>
          <p:nvPr/>
        </p:nvSpPr>
        <p:spPr>
          <a:xfrm>
            <a:off x="882419" y="1064181"/>
            <a:ext cx="10809619" cy="1707199"/>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b="1" dirty="0">
                <a:latin typeface="Microsoft YaHei Light" panose="020B0502040204020203" pitchFamily="34" charset="-122"/>
                <a:ea typeface="Microsoft YaHei Light" panose="020B0502040204020203" pitchFamily="34" charset="-122"/>
              </a:rPr>
              <a:t>Amazon Elastic Block Store (Amazon EBS) </a:t>
            </a:r>
            <a:endParaRPr lang="en-US" altLang="zh-CN" b="1"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提供数据块级存储卷以用于 </a:t>
            </a:r>
            <a:r>
              <a:rPr lang="en" altLang="zh-CN" dirty="0">
                <a:latin typeface="Microsoft YaHei Light" panose="020B0502040204020203" pitchFamily="34" charset="-122"/>
                <a:ea typeface="Microsoft YaHei Light" panose="020B0502040204020203" pitchFamily="34" charset="-122"/>
              </a:rPr>
              <a:t>EC2 </a:t>
            </a:r>
            <a:r>
              <a:rPr lang="zh-CN" altLang="en-US" dirty="0">
                <a:latin typeface="Microsoft YaHei Light" panose="020B0502040204020203" pitchFamily="34" charset="-122"/>
                <a:ea typeface="Microsoft YaHei Light" panose="020B0502040204020203" pitchFamily="34" charset="-122"/>
              </a:rPr>
              <a:t>实例。</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en" altLang="zh-CN" dirty="0">
                <a:latin typeface="Microsoft YaHei Light" panose="020B0502040204020203" pitchFamily="34" charset="-122"/>
                <a:ea typeface="Microsoft YaHei Light" panose="020B0502040204020203" pitchFamily="34" charset="-122"/>
              </a:rPr>
              <a:t>EBS </a:t>
            </a:r>
            <a:r>
              <a:rPr lang="zh-CN" altLang="en-US" dirty="0">
                <a:latin typeface="Microsoft YaHei Light" panose="020B0502040204020203" pitchFamily="34" charset="-122"/>
                <a:ea typeface="Microsoft YaHei Light" panose="020B0502040204020203" pitchFamily="34" charset="-122"/>
              </a:rPr>
              <a:t>卷是高度可用和可靠的存储卷，可以附加到同一可用区中任何正在运行的实例。</a:t>
            </a:r>
            <a:endParaRPr lang="en-US" altLang="zh-CN"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连接到 </a:t>
            </a:r>
            <a:r>
              <a:rPr lang="en" altLang="zh-CN" dirty="0">
                <a:latin typeface="Microsoft YaHei Light" panose="020B0502040204020203" pitchFamily="34" charset="-122"/>
                <a:ea typeface="Microsoft YaHei Light" panose="020B0502040204020203" pitchFamily="34" charset="-122"/>
              </a:rPr>
              <a:t>EC2 </a:t>
            </a:r>
            <a:r>
              <a:rPr lang="zh-CN" altLang="en-US" dirty="0">
                <a:latin typeface="Microsoft YaHei Light" panose="020B0502040204020203" pitchFamily="34" charset="-122"/>
                <a:ea typeface="Microsoft YaHei Light" panose="020B0502040204020203" pitchFamily="34" charset="-122"/>
              </a:rPr>
              <a:t>实例的 </a:t>
            </a:r>
            <a:r>
              <a:rPr lang="en" altLang="zh-CN" dirty="0">
                <a:latin typeface="Microsoft YaHei Light" panose="020B0502040204020203" pitchFamily="34" charset="-122"/>
                <a:ea typeface="Microsoft YaHei Light" panose="020B0502040204020203" pitchFamily="34" charset="-122"/>
              </a:rPr>
              <a:t>EBS </a:t>
            </a:r>
            <a:r>
              <a:rPr lang="zh-CN" altLang="en-US" dirty="0">
                <a:latin typeface="Microsoft YaHei Light" panose="020B0502040204020203" pitchFamily="34" charset="-122"/>
                <a:ea typeface="Microsoft YaHei Light" panose="020B0502040204020203" pitchFamily="34" charset="-122"/>
              </a:rPr>
              <a:t>卷公开为独立于实例生命周期存在的存储卷。</a:t>
            </a:r>
          </a:p>
        </p:txBody>
      </p:sp>
      <p:pic>
        <p:nvPicPr>
          <p:cNvPr id="9" name="图片 8">
            <a:extLst>
              <a:ext uri="{FF2B5EF4-FFF2-40B4-BE49-F238E27FC236}">
                <a16:creationId xmlns:a16="http://schemas.microsoft.com/office/drawing/2014/main" id="{E703288A-7A1B-C241-A21F-C2EF32727B39}"/>
              </a:ext>
            </a:extLst>
          </p:cNvPr>
          <p:cNvPicPr>
            <a:picLocks noChangeAspect="1"/>
          </p:cNvPicPr>
          <p:nvPr/>
        </p:nvPicPr>
        <p:blipFill>
          <a:blip r:embed="rId4"/>
          <a:stretch>
            <a:fillRect/>
          </a:stretch>
        </p:blipFill>
        <p:spPr>
          <a:xfrm>
            <a:off x="3242816" y="2806861"/>
            <a:ext cx="5436203" cy="3816001"/>
          </a:xfrm>
          <a:prstGeom prst="rect">
            <a:avLst/>
          </a:prstGeom>
        </p:spPr>
      </p:pic>
    </p:spTree>
    <p:extLst>
      <p:ext uri="{BB962C8B-B14F-4D97-AF65-F5344CB8AC3E}">
        <p14:creationId xmlns:p14="http://schemas.microsoft.com/office/powerpoint/2010/main" val="4061462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4.</a:t>
            </a:r>
            <a:r>
              <a:rPr lang="zh-CN" altLang="en-US" dirty="0"/>
              <a:t>添加存储</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7" name="矩形 6">
            <a:extLst>
              <a:ext uri="{FF2B5EF4-FFF2-40B4-BE49-F238E27FC236}">
                <a16:creationId xmlns:a16="http://schemas.microsoft.com/office/drawing/2014/main" id="{4CDD66A4-8311-1E45-BD46-8198B654E645}"/>
              </a:ext>
            </a:extLst>
          </p:cNvPr>
          <p:cNvSpPr/>
          <p:nvPr/>
        </p:nvSpPr>
        <p:spPr>
          <a:xfrm>
            <a:off x="5828275" y="1305174"/>
            <a:ext cx="5494389" cy="4615687"/>
          </a:xfrm>
          <a:prstGeom prst="rect">
            <a:avLst/>
          </a:prstGeom>
        </p:spPr>
        <p:txBody>
          <a:bodyPr wrap="square">
            <a:spAutoFit/>
          </a:bodyPr>
          <a:lstStyle/>
          <a:p>
            <a:pPr marL="285750" indent="-285750">
              <a:lnSpc>
                <a:spcPct val="150000"/>
              </a:lnSpc>
              <a:buFont typeface="Wingdings" pitchFamily="2" charset="2"/>
              <a:buChar char="u"/>
            </a:pPr>
            <a:r>
              <a:rPr lang="zh-CN" altLang="en-US" dirty="0">
                <a:latin typeface="Microsoft YaHei Light" panose="020B0502040204020203" pitchFamily="34" charset="-122"/>
                <a:ea typeface="Microsoft YaHei Light" panose="020B0502040204020203" pitchFamily="34" charset="-122"/>
              </a:rPr>
              <a:t>快照</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en-US" altLang="zh-CN" dirty="0">
                <a:latin typeface="Microsoft YaHei Light" panose="020B0502040204020203" pitchFamily="34" charset="-122"/>
                <a:ea typeface="Microsoft YaHei Light" panose="020B0502040204020203" pitchFamily="34" charset="-122"/>
              </a:rPr>
              <a:t>Amazon EBS </a:t>
            </a:r>
            <a:r>
              <a:rPr lang="zh-CN" altLang="en-US" dirty="0">
                <a:latin typeface="Microsoft YaHei Light" panose="020B0502040204020203" pitchFamily="34" charset="-122"/>
                <a:ea typeface="Microsoft YaHei Light" panose="020B0502040204020203" pitchFamily="34" charset="-122"/>
              </a:rPr>
              <a:t>提供为任何 </a:t>
            </a:r>
            <a:r>
              <a:rPr lang="en-US" altLang="zh-CN" dirty="0">
                <a:latin typeface="Microsoft YaHei Light" panose="020B0502040204020203" pitchFamily="34" charset="-122"/>
                <a:ea typeface="Microsoft YaHei Light" panose="020B0502040204020203" pitchFamily="34" charset="-122"/>
              </a:rPr>
              <a:t>EBS </a:t>
            </a:r>
            <a:r>
              <a:rPr lang="zh-CN" altLang="en-US" dirty="0">
                <a:latin typeface="Microsoft YaHei Light" panose="020B0502040204020203" pitchFamily="34" charset="-122"/>
                <a:ea typeface="Microsoft YaHei Light" panose="020B0502040204020203" pitchFamily="34" charset="-122"/>
              </a:rPr>
              <a:t>卷创建快照 </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备份</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并将卷中数据的副本写入 </a:t>
            </a:r>
            <a:r>
              <a:rPr lang="en-US" altLang="zh-CN" dirty="0">
                <a:latin typeface="Microsoft YaHei Light" panose="020B0502040204020203" pitchFamily="34" charset="-122"/>
                <a:ea typeface="Microsoft YaHei Light" panose="020B0502040204020203" pitchFamily="34" charset="-122"/>
              </a:rPr>
              <a:t>Amazon S3 (</a:t>
            </a:r>
            <a:r>
              <a:rPr lang="zh-CN" altLang="en-US" dirty="0">
                <a:latin typeface="Microsoft YaHei Light" panose="020B0502040204020203" pitchFamily="34" charset="-122"/>
                <a:ea typeface="Microsoft YaHei Light" panose="020B0502040204020203" pitchFamily="34" charset="-122"/>
              </a:rPr>
              <a:t>其中数据以冗余方式存储在多个可用区中</a:t>
            </a:r>
            <a:r>
              <a:rPr lang="en-US"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的功能。不必将该卷附加到运行中的实例，也可以拍摄快照。</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Wingdings" pitchFamily="2" charset="2"/>
              <a:buChar char="u"/>
            </a:pP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您可以通过拍摄时间点快照将 </a:t>
            </a:r>
            <a:r>
              <a:rPr lang="en" altLang="zh-CN" dirty="0">
                <a:latin typeface="Microsoft YaHei Light" panose="020B0502040204020203" pitchFamily="34" charset="-122"/>
                <a:ea typeface="Microsoft YaHei Light" panose="020B0502040204020203" pitchFamily="34" charset="-122"/>
              </a:rPr>
              <a:t>Amazon EBS </a:t>
            </a:r>
            <a:r>
              <a:rPr lang="zh-CN" altLang="en-US" dirty="0">
                <a:latin typeface="Microsoft YaHei Light" panose="020B0502040204020203" pitchFamily="34" charset="-122"/>
                <a:ea typeface="Microsoft YaHei Light" panose="020B0502040204020203" pitchFamily="34" charset="-122"/>
              </a:rPr>
              <a:t>卷上的数据备份到 </a:t>
            </a:r>
            <a:r>
              <a:rPr lang="en" altLang="zh-CN" dirty="0">
                <a:latin typeface="Microsoft YaHei Light" panose="020B0502040204020203" pitchFamily="34" charset="-122"/>
                <a:ea typeface="Microsoft YaHei Light" panose="020B0502040204020203" pitchFamily="34" charset="-122"/>
              </a:rPr>
              <a:t>Amazon S3</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快照属于</a:t>
            </a:r>
            <a:r>
              <a:rPr lang="zh-CN" altLang="en-US" b="1" dirty="0">
                <a:latin typeface="Microsoft YaHei Light" panose="020B0502040204020203" pitchFamily="34" charset="-122"/>
                <a:ea typeface="Microsoft YaHei Light" panose="020B0502040204020203" pitchFamily="34" charset="-122"/>
              </a:rPr>
              <a:t>增量 备份</a:t>
            </a:r>
            <a:r>
              <a:rPr lang="zh-CN" altLang="en-US" dirty="0">
                <a:latin typeface="Microsoft YaHei Light" panose="020B0502040204020203" pitchFamily="34" charset="-122"/>
                <a:ea typeface="Microsoft YaHei Light" panose="020B0502040204020203" pitchFamily="34" charset="-122"/>
              </a:rPr>
              <a:t>，这意味着仅保存设备上在最新快照之后更改的数据块。由于无需复制数据，这将最大限度缩短创建快照所需的时间和增加存储成本节省。</a:t>
            </a:r>
          </a:p>
        </p:txBody>
      </p:sp>
      <p:pic>
        <p:nvPicPr>
          <p:cNvPr id="10" name="图片 9">
            <a:extLst>
              <a:ext uri="{FF2B5EF4-FFF2-40B4-BE49-F238E27FC236}">
                <a16:creationId xmlns:a16="http://schemas.microsoft.com/office/drawing/2014/main" id="{FE1F98FC-A782-154B-B2C2-DD310544AD13}"/>
              </a:ext>
            </a:extLst>
          </p:cNvPr>
          <p:cNvPicPr>
            <a:picLocks noChangeAspect="1"/>
          </p:cNvPicPr>
          <p:nvPr/>
        </p:nvPicPr>
        <p:blipFill>
          <a:blip r:embed="rId4"/>
          <a:stretch>
            <a:fillRect/>
          </a:stretch>
        </p:blipFill>
        <p:spPr>
          <a:xfrm>
            <a:off x="518968" y="1072718"/>
            <a:ext cx="5229103" cy="5167745"/>
          </a:xfrm>
          <a:prstGeom prst="rect">
            <a:avLst/>
          </a:prstGeom>
        </p:spPr>
      </p:pic>
    </p:spTree>
    <p:extLst>
      <p:ext uri="{BB962C8B-B14F-4D97-AF65-F5344CB8AC3E}">
        <p14:creationId xmlns:p14="http://schemas.microsoft.com/office/powerpoint/2010/main" val="281831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5.</a:t>
            </a:r>
            <a:r>
              <a:rPr lang="zh-CN" altLang="en-US" dirty="0"/>
              <a:t>添加标签</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6" name="图片 5">
            <a:extLst>
              <a:ext uri="{FF2B5EF4-FFF2-40B4-BE49-F238E27FC236}">
                <a16:creationId xmlns:a16="http://schemas.microsoft.com/office/drawing/2014/main" id="{FEE9C505-5171-1640-9221-B40B4FFA4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73" y="2010455"/>
            <a:ext cx="10760529" cy="2721465"/>
          </a:xfrm>
          <a:prstGeom prst="rect">
            <a:avLst/>
          </a:prstGeom>
        </p:spPr>
      </p:pic>
      <p:pic>
        <p:nvPicPr>
          <p:cNvPr id="8" name="图片 7">
            <a:extLst>
              <a:ext uri="{FF2B5EF4-FFF2-40B4-BE49-F238E27FC236}">
                <a16:creationId xmlns:a16="http://schemas.microsoft.com/office/drawing/2014/main" id="{44320009-C5E0-2645-846A-74B6B76C77AE}"/>
              </a:ext>
            </a:extLst>
          </p:cNvPr>
          <p:cNvPicPr>
            <a:picLocks noChangeAspect="1"/>
          </p:cNvPicPr>
          <p:nvPr/>
        </p:nvPicPr>
        <p:blipFill rotWithShape="1">
          <a:blip r:embed="rId5">
            <a:extLst>
              <a:ext uri="{28A0092B-C50C-407E-A947-70E740481C1C}">
                <a14:useLocalDpi xmlns:a14="http://schemas.microsoft.com/office/drawing/2010/main" val="0"/>
              </a:ext>
            </a:extLst>
          </a:blip>
          <a:srcRect t="50080"/>
          <a:stretch/>
        </p:blipFill>
        <p:spPr>
          <a:xfrm>
            <a:off x="669924" y="4739799"/>
            <a:ext cx="10980078" cy="1255860"/>
          </a:xfrm>
          <a:prstGeom prst="rect">
            <a:avLst/>
          </a:prstGeom>
        </p:spPr>
      </p:pic>
      <p:sp>
        <p:nvSpPr>
          <p:cNvPr id="9" name="矩形 8">
            <a:extLst>
              <a:ext uri="{FF2B5EF4-FFF2-40B4-BE49-F238E27FC236}">
                <a16:creationId xmlns:a16="http://schemas.microsoft.com/office/drawing/2014/main" id="{380E0574-497F-7A45-86BE-7FFB7C03B7BA}"/>
              </a:ext>
            </a:extLst>
          </p:cNvPr>
          <p:cNvSpPr/>
          <p:nvPr/>
        </p:nvSpPr>
        <p:spPr>
          <a:xfrm>
            <a:off x="669924" y="1082537"/>
            <a:ext cx="10156371" cy="46070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元数据，也称为</a:t>
            </a:r>
            <a:r>
              <a:rPr lang="zh-CN" altLang="en-US" b="1" dirty="0">
                <a:latin typeface="Microsoft YaHei Light" panose="020B0502040204020203" pitchFamily="34" charset="-122"/>
                <a:ea typeface="Microsoft YaHei Light" panose="020B0502040204020203" pitchFamily="34" charset="-122"/>
              </a:rPr>
              <a:t>标签</a:t>
            </a:r>
            <a:r>
              <a:rPr lang="zh-CN" altLang="en-US" dirty="0">
                <a:latin typeface="Microsoft YaHei Light" panose="020B0502040204020203" pitchFamily="34" charset="-122"/>
                <a:ea typeface="Microsoft YaHei Light" panose="020B0502040204020203" pitchFamily="34" charset="-122"/>
              </a:rPr>
              <a:t>，您可以创建元数据并分配给您的 </a:t>
            </a:r>
            <a:r>
              <a:rPr lang="en" altLang="zh-CN" dirty="0">
                <a:latin typeface="Microsoft YaHei Light" panose="020B0502040204020203" pitchFamily="34" charset="-122"/>
                <a:ea typeface="Microsoft YaHei Light" panose="020B0502040204020203" pitchFamily="34" charset="-122"/>
              </a:rPr>
              <a:t>Amazon EC2 </a:t>
            </a:r>
            <a:r>
              <a:rPr lang="zh-CN" altLang="en-US" dirty="0">
                <a:latin typeface="Microsoft YaHei Light" panose="020B0502040204020203" pitchFamily="34" charset="-122"/>
                <a:ea typeface="Microsoft YaHei Light" panose="020B0502040204020203" pitchFamily="34" charset="-122"/>
              </a:rPr>
              <a:t>资源</a:t>
            </a:r>
          </a:p>
        </p:txBody>
      </p:sp>
    </p:spTree>
    <p:extLst>
      <p:ext uri="{BB962C8B-B14F-4D97-AF65-F5344CB8AC3E}">
        <p14:creationId xmlns:p14="http://schemas.microsoft.com/office/powerpoint/2010/main" val="289347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6.</a:t>
            </a:r>
            <a:r>
              <a:rPr lang="zh-CN" altLang="en-US" dirty="0"/>
              <a:t>配置安全组</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pic>
        <p:nvPicPr>
          <p:cNvPr id="6" name="图片 5">
            <a:extLst>
              <a:ext uri="{FF2B5EF4-FFF2-40B4-BE49-F238E27FC236}">
                <a16:creationId xmlns:a16="http://schemas.microsoft.com/office/drawing/2014/main" id="{B2716424-4D51-9D47-96A7-AC50233F8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705" y="2109230"/>
            <a:ext cx="10287000" cy="3935557"/>
          </a:xfrm>
          <a:prstGeom prst="rect">
            <a:avLst/>
          </a:prstGeom>
        </p:spPr>
      </p:pic>
      <p:sp>
        <p:nvSpPr>
          <p:cNvPr id="7" name="矩形 6">
            <a:extLst>
              <a:ext uri="{FF2B5EF4-FFF2-40B4-BE49-F238E27FC236}">
                <a16:creationId xmlns:a16="http://schemas.microsoft.com/office/drawing/2014/main" id="{5360E56A-389E-F14F-8000-F92157FDA30A}"/>
              </a:ext>
            </a:extLst>
          </p:cNvPr>
          <p:cNvSpPr/>
          <p:nvPr/>
        </p:nvSpPr>
        <p:spPr>
          <a:xfrm>
            <a:off x="669924" y="1069457"/>
            <a:ext cx="11047233" cy="21226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Light" panose="020B0502040204020203" pitchFamily="34" charset="-122"/>
                <a:ea typeface="Microsoft YaHei Light" panose="020B0502040204020203" pitchFamily="34" charset="-122"/>
              </a:rPr>
              <a:t>安全组 </a:t>
            </a:r>
            <a:r>
              <a:rPr lang="zh-CN" altLang="en-US" dirty="0">
                <a:latin typeface="Microsoft YaHei Light" panose="020B0502040204020203" pitchFamily="34" charset="-122"/>
                <a:ea typeface="Microsoft YaHei Light" panose="020B0502040204020203" pitchFamily="34" charset="-122"/>
              </a:rPr>
              <a:t>起着虚拟防火墙的作用，可控制一个或多个实例的流量。在您启动实例时，将一个或多个安全组与该实例相关联。</a:t>
            </a:r>
            <a:endParaRPr lang="en-US" altLang="zh-CN" dirty="0">
              <a:latin typeface="Microsoft YaHei Light" panose="020B0502040204020203" pitchFamily="34" charset="-122"/>
              <a:ea typeface="Microsoft YaHei Light" panose="020B0502040204020203" pitchFamily="34" charset="-122"/>
            </a:endParaRPr>
          </a:p>
          <a:p>
            <a:pPr>
              <a:lnSpc>
                <a:spcPct val="150000"/>
              </a:lnSpc>
            </a:pPr>
            <a:br>
              <a:rPr lang="zh-CN" altLang="en-US" dirty="0"/>
            </a:br>
            <a:endParaRPr lang="zh-CN" altLang="en-US"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endParaRPr lang="zh-CN" altLang="en-US" dirty="0">
              <a:solidFill>
                <a:srgbClr val="444444"/>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147376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6.</a:t>
            </a:r>
            <a:r>
              <a:rPr lang="zh-CN" altLang="en-US" dirty="0"/>
              <a:t>配置安全组</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10" name="矩形 9">
            <a:extLst>
              <a:ext uri="{FF2B5EF4-FFF2-40B4-BE49-F238E27FC236}">
                <a16:creationId xmlns:a16="http://schemas.microsoft.com/office/drawing/2014/main" id="{21026954-6EAF-D249-8590-0EAA72406530}"/>
              </a:ext>
            </a:extLst>
          </p:cNvPr>
          <p:cNvSpPr/>
          <p:nvPr/>
        </p:nvSpPr>
        <p:spPr>
          <a:xfrm>
            <a:off x="861881" y="1310139"/>
            <a:ext cx="10466648" cy="46156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Light" panose="020B0502040204020203" pitchFamily="34" charset="-122"/>
                <a:ea typeface="Microsoft YaHei Light" panose="020B0502040204020203" pitchFamily="34" charset="-122"/>
              </a:rPr>
              <a:t>安全组规则</a:t>
            </a:r>
            <a:endParaRPr lang="en-US" altLang="zh-CN" b="1" dirty="0">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默认情况下，安全组允许所有出站流量。</a:t>
            </a: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您无法更改 </a:t>
            </a:r>
            <a:r>
              <a:rPr lang="en" altLang="zh-CN" dirty="0">
                <a:solidFill>
                  <a:srgbClr val="444444"/>
                </a:solidFill>
                <a:latin typeface="Microsoft YaHei Light" panose="020B0502040204020203" pitchFamily="34" charset="-122"/>
                <a:ea typeface="Microsoft YaHei Light" panose="020B0502040204020203" pitchFamily="34" charset="-122"/>
              </a:rPr>
              <a:t>EC2-Classic </a:t>
            </a:r>
            <a:r>
              <a:rPr lang="zh-CN" altLang="en-US" dirty="0">
                <a:solidFill>
                  <a:srgbClr val="444444"/>
                </a:solidFill>
                <a:latin typeface="Microsoft YaHei Light" panose="020B0502040204020203" pitchFamily="34" charset="-122"/>
                <a:ea typeface="Microsoft YaHei Light" panose="020B0502040204020203" pitchFamily="34" charset="-122"/>
              </a:rPr>
              <a:t>安全组的出站规则。</a:t>
            </a: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安全组规则始终是宽松的；您无法创建拒绝访问的规则。</a:t>
            </a: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安全组是有状态的 </a:t>
            </a:r>
            <a:r>
              <a:rPr lang="en-US" altLang="zh-CN" dirty="0">
                <a:solidFill>
                  <a:srgbClr val="444444"/>
                </a:solidFill>
                <a:latin typeface="Microsoft YaHei Light" panose="020B0502040204020203" pitchFamily="34" charset="-122"/>
                <a:ea typeface="Microsoft YaHei Light" panose="020B0502040204020203" pitchFamily="34" charset="-122"/>
              </a:rPr>
              <a:t>— </a:t>
            </a:r>
            <a:r>
              <a:rPr lang="zh-CN" altLang="en-US" dirty="0">
                <a:solidFill>
                  <a:srgbClr val="444444"/>
                </a:solidFill>
                <a:latin typeface="Microsoft YaHei Light" panose="020B0502040204020203" pitchFamily="34" charset="-122"/>
                <a:ea typeface="Microsoft YaHei Light" panose="020B0502040204020203" pitchFamily="34" charset="-122"/>
              </a:rPr>
              <a:t>如果您从实例发送一个请求，则无论入站安全组规则如何，都将允许该请求的响应流量流入。对于 </a:t>
            </a:r>
            <a:r>
              <a:rPr lang="en" altLang="zh-CN" dirty="0">
                <a:solidFill>
                  <a:srgbClr val="444444"/>
                </a:solidFill>
                <a:latin typeface="Microsoft YaHei Light" panose="020B0502040204020203" pitchFamily="34" charset="-122"/>
                <a:ea typeface="Microsoft YaHei Light" panose="020B0502040204020203" pitchFamily="34" charset="-122"/>
              </a:rPr>
              <a:t>VPC </a:t>
            </a:r>
            <a:r>
              <a:rPr lang="zh-CN" altLang="en-US" dirty="0">
                <a:solidFill>
                  <a:srgbClr val="444444"/>
                </a:solidFill>
                <a:latin typeface="Microsoft YaHei Light" panose="020B0502040204020203" pitchFamily="34" charset="-122"/>
                <a:ea typeface="Microsoft YaHei Light" panose="020B0502040204020203" pitchFamily="34" charset="-122"/>
              </a:rPr>
              <a:t>安全组，这还意味着，无论出站规则如何，都允许对允许的入站流量的响应流出。</a:t>
            </a:r>
            <a:endParaRPr lang="en-US" altLang="zh-CN" dirty="0">
              <a:solidFill>
                <a:srgbClr val="444444"/>
              </a:solidFill>
              <a:latin typeface="Microsoft YaHei Light" panose="020B0502040204020203" pitchFamily="34" charset="-122"/>
              <a:ea typeface="Microsoft YaHei Light" panose="020B0502040204020203" pitchFamily="34" charset="-122"/>
            </a:endParaRP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您可以随时添加和删除规则。您的更改稍后会自动应用于与安全组关联的实例。</a:t>
            </a:r>
          </a:p>
          <a:p>
            <a:pPr marL="742950" lvl="1" indent="-28575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当您将多个安全组一个实例相关联时，将有效汇总每个安全组的规则，以创建一组规则。我们使用这组规则确定是否允许访问。</a:t>
            </a:r>
            <a:br>
              <a:rPr lang="zh-CN" altLang="en-US" b="1" dirty="0"/>
            </a:br>
            <a:endParaRPr lang="zh-CN" altLang="en-US" b="1"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59073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7.</a:t>
            </a:r>
            <a:r>
              <a:rPr lang="zh-CN" altLang="en-US" dirty="0"/>
              <a:t>审核</a:t>
            </a:r>
            <a:r>
              <a:rPr lang="en-US" altLang="zh-CN" dirty="0"/>
              <a:t>/</a:t>
            </a:r>
            <a:r>
              <a:rPr lang="zh-CN" altLang="en-US" dirty="0"/>
              <a:t>密钥对</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pic>
        <p:nvPicPr>
          <p:cNvPr id="6" name="图片 5">
            <a:extLst>
              <a:ext uri="{FF2B5EF4-FFF2-40B4-BE49-F238E27FC236}">
                <a16:creationId xmlns:a16="http://schemas.microsoft.com/office/drawing/2014/main" id="{271D3D89-3484-B14A-A184-25A60CB65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97" y="1613725"/>
            <a:ext cx="9942415" cy="4833119"/>
          </a:xfrm>
          <a:prstGeom prst="rect">
            <a:avLst/>
          </a:prstGeom>
        </p:spPr>
      </p:pic>
      <p:sp>
        <p:nvSpPr>
          <p:cNvPr id="7" name="矩形 6">
            <a:extLst>
              <a:ext uri="{FF2B5EF4-FFF2-40B4-BE49-F238E27FC236}">
                <a16:creationId xmlns:a16="http://schemas.microsoft.com/office/drawing/2014/main" id="{C2446C11-03EA-7743-886F-9C7014D42180}"/>
              </a:ext>
            </a:extLst>
          </p:cNvPr>
          <p:cNvSpPr/>
          <p:nvPr/>
        </p:nvSpPr>
        <p:spPr>
          <a:xfrm>
            <a:off x="669923" y="1067276"/>
            <a:ext cx="10437787" cy="46070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使用</a:t>
            </a:r>
            <a:r>
              <a:rPr lang="zh-CN" altLang="en-US" b="1" dirty="0">
                <a:solidFill>
                  <a:srgbClr val="444444"/>
                </a:solidFill>
                <a:latin typeface="Microsoft YaHei Light" panose="020B0502040204020203" pitchFamily="34" charset="-122"/>
                <a:ea typeface="Microsoft YaHei Light" panose="020B0502040204020203" pitchFamily="34" charset="-122"/>
              </a:rPr>
              <a:t>密钥对</a:t>
            </a:r>
            <a:r>
              <a:rPr lang="zh-CN" altLang="en-US" dirty="0">
                <a:solidFill>
                  <a:srgbClr val="444444"/>
                </a:solidFill>
                <a:latin typeface="Microsoft YaHei Light" panose="020B0502040204020203" pitchFamily="34" charset="-122"/>
                <a:ea typeface="Microsoft YaHei Light" panose="020B0502040204020203" pitchFamily="34" charset="-122"/>
              </a:rPr>
              <a:t>的实例的安全登录信息 </a:t>
            </a:r>
            <a:r>
              <a:rPr lang="en-US" altLang="zh-CN" dirty="0">
                <a:solidFill>
                  <a:srgbClr val="444444"/>
                </a:solidFill>
                <a:latin typeface="Microsoft YaHei Light" panose="020B0502040204020203" pitchFamily="34" charset="-122"/>
                <a:ea typeface="Microsoft YaHei Light" panose="020B0502040204020203" pitchFamily="34" charset="-122"/>
              </a:rPr>
              <a:t>(</a:t>
            </a:r>
            <a:r>
              <a:rPr lang="en" altLang="zh-CN" dirty="0">
                <a:solidFill>
                  <a:srgbClr val="444444"/>
                </a:solidFill>
                <a:latin typeface="Microsoft YaHei Light" panose="020B0502040204020203" pitchFamily="34" charset="-122"/>
                <a:ea typeface="Microsoft YaHei Light" panose="020B0502040204020203" pitchFamily="34" charset="-122"/>
              </a:rPr>
              <a:t>AWS </a:t>
            </a:r>
            <a:r>
              <a:rPr lang="zh-CN" altLang="en-US" dirty="0">
                <a:solidFill>
                  <a:srgbClr val="444444"/>
                </a:solidFill>
                <a:latin typeface="Microsoft YaHei Light" panose="020B0502040204020203" pitchFamily="34" charset="-122"/>
                <a:ea typeface="Microsoft YaHei Light" panose="020B0502040204020203" pitchFamily="34" charset="-122"/>
              </a:rPr>
              <a:t>存储公有密钥，您在安全位置存储私有密钥</a:t>
            </a:r>
            <a:r>
              <a:rPr lang="en-US" altLang="zh-CN" dirty="0">
                <a:solidFill>
                  <a:srgbClr val="444444"/>
                </a:solidFill>
                <a:latin typeface="Microsoft YaHei Light" panose="020B0502040204020203" pitchFamily="34" charset="-122"/>
                <a:ea typeface="Microsoft YaHei Light" panose="020B0502040204020203" pitchFamily="34" charset="-122"/>
              </a:rPr>
              <a:t>)</a:t>
            </a:r>
          </a:p>
        </p:txBody>
      </p:sp>
      <p:sp>
        <p:nvSpPr>
          <p:cNvPr id="8" name="矩形 7">
            <a:extLst>
              <a:ext uri="{FF2B5EF4-FFF2-40B4-BE49-F238E27FC236}">
                <a16:creationId xmlns:a16="http://schemas.microsoft.com/office/drawing/2014/main" id="{D18C07ED-55E7-D544-947F-B85A51A4EF97}"/>
              </a:ext>
            </a:extLst>
          </p:cNvPr>
          <p:cNvSpPr/>
          <p:nvPr/>
        </p:nvSpPr>
        <p:spPr>
          <a:xfrm>
            <a:off x="3955774" y="3865602"/>
            <a:ext cx="4323522" cy="805789"/>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08647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7.</a:t>
            </a:r>
            <a:r>
              <a:rPr lang="zh-CN" altLang="en-US" dirty="0"/>
              <a:t>审核</a:t>
            </a:r>
            <a:r>
              <a:rPr lang="en-US" altLang="zh-CN" dirty="0"/>
              <a:t>/</a:t>
            </a:r>
            <a:r>
              <a:rPr lang="zh-CN" altLang="en-US" dirty="0"/>
              <a:t>密钥对</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8" name="矩形 7">
            <a:extLst>
              <a:ext uri="{FF2B5EF4-FFF2-40B4-BE49-F238E27FC236}">
                <a16:creationId xmlns:a16="http://schemas.microsoft.com/office/drawing/2014/main" id="{37070111-EAF4-4C46-9DB5-7991C1826882}"/>
              </a:ext>
            </a:extLst>
          </p:cNvPr>
          <p:cNvSpPr/>
          <p:nvPr/>
        </p:nvSpPr>
        <p:spPr>
          <a:xfrm>
            <a:off x="669923" y="1028700"/>
            <a:ext cx="10850563" cy="2949462"/>
          </a:xfrm>
          <a:prstGeom prst="rect">
            <a:avLst/>
          </a:prstGeom>
        </p:spPr>
        <p:txBody>
          <a:bodyPr wrap="square">
            <a:spAutoFit/>
          </a:bodyPr>
          <a:lstStyle/>
          <a:p>
            <a:pPr marL="285750" indent="-285750">
              <a:buFont typeface="Arial" panose="020B0604020202020204" pitchFamily="34" charset="0"/>
              <a:buChar char="•"/>
            </a:pPr>
            <a:r>
              <a:rPr lang="en" altLang="zh-CN" dirty="0">
                <a:latin typeface="Microsoft YaHei Light" panose="020B0502040204020203" pitchFamily="34" charset="-122"/>
                <a:ea typeface="Microsoft YaHei Light" panose="020B0502040204020203" pitchFamily="34" charset="-122"/>
              </a:rPr>
              <a:t>Amazon EC2 </a:t>
            </a:r>
            <a:r>
              <a:rPr lang="zh-CN" altLang="en-US" dirty="0">
                <a:latin typeface="Microsoft YaHei Light" panose="020B0502040204020203" pitchFamily="34" charset="-122"/>
                <a:ea typeface="Microsoft YaHei Light" panose="020B0502040204020203" pitchFamily="34" charset="-122"/>
              </a:rPr>
              <a:t>使用公有密钥密码术加密和解密登录信息。公有密钥密码术使用公有密钥加密某个数据 </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如一个密码</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，然后收件人可以使用私有密钥解密数据。公有和私有密钥被称为</a:t>
            </a:r>
            <a:r>
              <a:rPr lang="zh-CN" altLang="en-US" b="1" dirty="0">
                <a:latin typeface="Microsoft YaHei Light" panose="020B0502040204020203" pitchFamily="34" charset="-122"/>
                <a:ea typeface="Microsoft YaHei Light" panose="020B0502040204020203" pitchFamily="34" charset="-122"/>
              </a:rPr>
              <a:t>密钥对</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endParaRPr lang="zh-CN" altLang="en-US" dirty="0">
              <a:latin typeface="Microsoft YaHei Light" panose="020B0502040204020203" pitchFamily="34" charset="-122"/>
              <a:ea typeface="Microsoft YaHei Light" panose="020B0502040204020203" pitchFamily="34" charset="-122"/>
            </a:endParaRPr>
          </a:p>
          <a:p>
            <a:pPr marL="285750"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如果您有几个需要访问单个实例的用户，则可以向实例添加用户账户。您可以为每个用户创建一个密钥对，并将每个密钥对中的公有密钥信息添加到您的实例上的每个用户的 </a:t>
            </a:r>
            <a:r>
              <a:rPr lang="en-US" altLang="zh-CN" dirty="0">
                <a:latin typeface="Microsoft YaHei Light" panose="020B0502040204020203" pitchFamily="34" charset="-122"/>
                <a:ea typeface="Microsoft YaHei Light" panose="020B0502040204020203" pitchFamily="34" charset="-122"/>
              </a:rPr>
              <a:t>.</a:t>
            </a:r>
            <a:r>
              <a:rPr lang="en" altLang="zh-CN" dirty="0" err="1">
                <a:latin typeface="Microsoft YaHei Light" panose="020B0502040204020203" pitchFamily="34" charset="-122"/>
                <a:ea typeface="Microsoft YaHei Light" panose="020B0502040204020203" pitchFamily="34" charset="-122"/>
              </a:rPr>
              <a:t>ssh</a:t>
            </a:r>
            <a:r>
              <a:rPr lang="en" altLang="zh-CN" dirty="0">
                <a:latin typeface="Microsoft YaHei Light" panose="020B0502040204020203" pitchFamily="34" charset="-122"/>
                <a:ea typeface="Microsoft YaHei Light" panose="020B0502040204020203" pitchFamily="34" charset="-122"/>
              </a:rPr>
              <a:t>/</a:t>
            </a:r>
            <a:r>
              <a:rPr lang="en" altLang="zh-CN" dirty="0" err="1">
                <a:latin typeface="Microsoft YaHei Light" panose="020B0502040204020203" pitchFamily="34" charset="-122"/>
                <a:ea typeface="Microsoft YaHei Light" panose="020B0502040204020203" pitchFamily="34" charset="-122"/>
              </a:rPr>
              <a:t>authorized_keys</a:t>
            </a:r>
            <a:r>
              <a:rPr lang="en"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文件。然后，您可以将私有密钥文件分配给您的用户。这样一来，您不必将用于根账户的同一个私有密钥文件分配给多个用户。</a:t>
            </a:r>
          </a:p>
          <a:p>
            <a:pPr>
              <a:lnSpc>
                <a:spcPct val="150000"/>
              </a:lnSpc>
            </a:pPr>
            <a:br>
              <a:rPr lang="zh-CN" altLang="en-US" dirty="0"/>
            </a:br>
            <a:endParaRPr lang="zh-CN" altLang="en-US" dirty="0"/>
          </a:p>
        </p:txBody>
      </p:sp>
      <p:pic>
        <p:nvPicPr>
          <p:cNvPr id="10" name="图片 9">
            <a:extLst>
              <a:ext uri="{FF2B5EF4-FFF2-40B4-BE49-F238E27FC236}">
                <a16:creationId xmlns:a16="http://schemas.microsoft.com/office/drawing/2014/main" id="{C9A90396-7DA8-9A42-B37B-E54A6DF8D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09" y="3310081"/>
            <a:ext cx="6718300" cy="266700"/>
          </a:xfrm>
          <a:prstGeom prst="rect">
            <a:avLst/>
          </a:prstGeom>
        </p:spPr>
      </p:pic>
      <p:pic>
        <p:nvPicPr>
          <p:cNvPr id="12" name="图片 11">
            <a:extLst>
              <a:ext uri="{FF2B5EF4-FFF2-40B4-BE49-F238E27FC236}">
                <a16:creationId xmlns:a16="http://schemas.microsoft.com/office/drawing/2014/main" id="{BB395E2E-5C70-5049-ADC0-41ADEE393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49" y="3716853"/>
            <a:ext cx="4401294" cy="2784920"/>
          </a:xfrm>
          <a:prstGeom prst="rect">
            <a:avLst/>
          </a:prstGeom>
        </p:spPr>
      </p:pic>
      <p:pic>
        <p:nvPicPr>
          <p:cNvPr id="14" name="图片 13">
            <a:extLst>
              <a:ext uri="{FF2B5EF4-FFF2-40B4-BE49-F238E27FC236}">
                <a16:creationId xmlns:a16="http://schemas.microsoft.com/office/drawing/2014/main" id="{32598BEC-D941-D242-9A05-F6082B790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598" y="3875510"/>
            <a:ext cx="6950812" cy="2577542"/>
          </a:xfrm>
          <a:prstGeom prst="rect">
            <a:avLst/>
          </a:prstGeom>
        </p:spPr>
      </p:pic>
      <p:sp>
        <p:nvSpPr>
          <p:cNvPr id="15" name="矩形 14">
            <a:extLst>
              <a:ext uri="{FF2B5EF4-FFF2-40B4-BE49-F238E27FC236}">
                <a16:creationId xmlns:a16="http://schemas.microsoft.com/office/drawing/2014/main" id="{1771FA71-5619-6641-902D-F072F943C639}"/>
              </a:ext>
            </a:extLst>
          </p:cNvPr>
          <p:cNvSpPr/>
          <p:nvPr/>
        </p:nvSpPr>
        <p:spPr>
          <a:xfrm>
            <a:off x="4953597" y="3882285"/>
            <a:ext cx="6950813" cy="49048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14758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8.</a:t>
            </a:r>
            <a:r>
              <a:rPr lang="zh-CN" altLang="en-US" dirty="0"/>
              <a:t>创建实例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pic>
        <p:nvPicPr>
          <p:cNvPr id="6" name="图片 5">
            <a:extLst>
              <a:ext uri="{FF2B5EF4-FFF2-40B4-BE49-F238E27FC236}">
                <a16:creationId xmlns:a16="http://schemas.microsoft.com/office/drawing/2014/main" id="{9C8A74C0-2DF1-274C-ABFC-E6B721FBF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086" y="1761482"/>
            <a:ext cx="8829207" cy="4128500"/>
          </a:xfrm>
          <a:prstGeom prst="rect">
            <a:avLst/>
          </a:prstGeom>
        </p:spPr>
      </p:pic>
      <p:sp>
        <p:nvSpPr>
          <p:cNvPr id="7" name="矩形 6">
            <a:extLst>
              <a:ext uri="{FF2B5EF4-FFF2-40B4-BE49-F238E27FC236}">
                <a16:creationId xmlns:a16="http://schemas.microsoft.com/office/drawing/2014/main" id="{B48FF6C8-AF7C-8147-A8B9-9639FB53104D}"/>
              </a:ext>
            </a:extLst>
          </p:cNvPr>
          <p:cNvSpPr/>
          <p:nvPr/>
        </p:nvSpPr>
        <p:spPr>
          <a:xfrm>
            <a:off x="1394086" y="1109473"/>
            <a:ext cx="3300904" cy="460704"/>
          </a:xfrm>
          <a:prstGeom prst="rect">
            <a:avLst/>
          </a:prstGeom>
        </p:spPr>
        <p:txBody>
          <a:bodyPr wrap="none">
            <a:spAutoFit/>
          </a:bodyPr>
          <a:lstStyle/>
          <a:p>
            <a:pPr marL="342900" indent="-342900">
              <a:lnSpc>
                <a:spcPct val="150000"/>
              </a:lnSpc>
              <a:buFont typeface="Arial" panose="020B0604020202020204" pitchFamily="34" charset="0"/>
              <a:buChar char="•"/>
            </a:pPr>
            <a:r>
              <a:rPr lang="zh-CN" altLang="en-US" dirty="0">
                <a:solidFill>
                  <a:srgbClr val="444444"/>
                </a:solidFill>
                <a:latin typeface="Microsoft YaHei Light" panose="020B0502040204020203" pitchFamily="34" charset="-122"/>
                <a:ea typeface="Microsoft YaHei Light" panose="020B0502040204020203" pitchFamily="34" charset="-122"/>
              </a:rPr>
              <a:t>虚拟计算环境，也称为</a:t>
            </a:r>
            <a:r>
              <a:rPr lang="zh-CN" altLang="en-US" b="1" dirty="0">
                <a:solidFill>
                  <a:srgbClr val="444444"/>
                </a:solidFill>
                <a:latin typeface="Microsoft YaHei Light" panose="020B0502040204020203" pitchFamily="34" charset="-122"/>
                <a:ea typeface="Microsoft YaHei Light" panose="020B0502040204020203" pitchFamily="34" charset="-122"/>
              </a:rPr>
              <a:t>实例</a:t>
            </a:r>
          </a:p>
        </p:txBody>
      </p:sp>
      <p:sp>
        <p:nvSpPr>
          <p:cNvPr id="8" name="矩形 7">
            <a:extLst>
              <a:ext uri="{FF2B5EF4-FFF2-40B4-BE49-F238E27FC236}">
                <a16:creationId xmlns:a16="http://schemas.microsoft.com/office/drawing/2014/main" id="{7A591FAE-7144-B544-BB57-0D21DBDCCFEB}"/>
              </a:ext>
            </a:extLst>
          </p:cNvPr>
          <p:cNvSpPr/>
          <p:nvPr/>
        </p:nvSpPr>
        <p:spPr>
          <a:xfrm>
            <a:off x="2753138" y="2307755"/>
            <a:ext cx="7394713" cy="514958"/>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71193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06104" y="1165199"/>
            <a:ext cx="6141492" cy="656792"/>
          </a:xfrm>
        </p:spPr>
        <p:txBody>
          <a:bodyPr/>
          <a:lstStyle/>
          <a:p>
            <a:r>
              <a:rPr lang="zh-CN" altLang="en-US" sz="4400"/>
              <a:t>云计算</a:t>
            </a:r>
          </a:p>
        </p:txBody>
      </p:sp>
      <p:sp>
        <p:nvSpPr>
          <p:cNvPr id="6" name="文本占位符 5"/>
          <p:cNvSpPr>
            <a:spLocks noGrp="1"/>
          </p:cNvSpPr>
          <p:nvPr>
            <p:ph type="body" idx="1"/>
          </p:nvPr>
        </p:nvSpPr>
        <p:spPr>
          <a:xfrm>
            <a:off x="5758427" y="2345982"/>
            <a:ext cx="6292583" cy="2375847"/>
          </a:xfrm>
        </p:spPr>
        <p:txBody>
          <a:bodyPr>
            <a:normAutofit/>
          </a:bodyPr>
          <a:lstStyle/>
          <a:p>
            <a:pPr lvl="0" algn="l"/>
            <a:r>
              <a:rPr lang="en-US" altLang="zh-CN" sz="2000" dirty="0">
                <a:latin typeface="Microsoft YaHei Light" panose="020B0502040204020203" pitchFamily="34" charset="-122"/>
                <a:ea typeface="Microsoft YaHei Light" panose="020B0502040204020203" pitchFamily="34" charset="-122"/>
              </a:rPr>
              <a:t>1.1</a:t>
            </a:r>
            <a:r>
              <a:rPr lang="zh-CN" altLang="en-US" sz="2000">
                <a:latin typeface="Microsoft YaHei Light" panose="020B0502040204020203" pitchFamily="34" charset="-122"/>
                <a:ea typeface="Microsoft YaHei Light" panose="020B0502040204020203" pitchFamily="34" charset="-122"/>
              </a:rPr>
              <a:t> 什么是云计算</a:t>
            </a:r>
            <a:endParaRPr lang="en-US" altLang="zh-CN" sz="2000" dirty="0">
              <a:latin typeface="Microsoft YaHei Light" panose="020B0502040204020203" pitchFamily="34" charset="-122"/>
              <a:ea typeface="Microsoft YaHei Light" panose="020B0502040204020203" pitchFamily="34" charset="-122"/>
            </a:endParaRPr>
          </a:p>
          <a:p>
            <a:pPr lvl="0" algn="l"/>
            <a:r>
              <a:rPr lang="en-US" altLang="zh-CN" sz="2000" dirty="0">
                <a:latin typeface="Microsoft YaHei Light" panose="020B0502040204020203" pitchFamily="34" charset="-122"/>
                <a:ea typeface="Microsoft YaHei Light" panose="020B0502040204020203" pitchFamily="34" charset="-122"/>
              </a:rPr>
              <a:t>1.2</a:t>
            </a:r>
            <a:r>
              <a:rPr lang="zh-CN" altLang="en-US" sz="2000">
                <a:latin typeface="Microsoft YaHei Light" panose="020B0502040204020203" pitchFamily="34" charset="-122"/>
                <a:ea typeface="Microsoft YaHei Light" panose="020B0502040204020203" pitchFamily="34" charset="-122"/>
              </a:rPr>
              <a:t> 云计算的优势</a:t>
            </a:r>
            <a:endParaRPr lang="en-US" altLang="zh-CN" sz="2000" dirty="0">
              <a:latin typeface="Microsoft YaHei Light" panose="020B0502040204020203" pitchFamily="34" charset="-122"/>
              <a:ea typeface="Microsoft YaHei Light" panose="020B0502040204020203" pitchFamily="34" charset="-122"/>
            </a:endParaRPr>
          </a:p>
          <a:p>
            <a:pPr lvl="0" algn="l"/>
            <a:r>
              <a:rPr lang="en-US" altLang="zh-CN" sz="2000" dirty="0">
                <a:latin typeface="Microsoft YaHei Light" panose="020B0502040204020203" pitchFamily="34" charset="-122"/>
                <a:ea typeface="Microsoft YaHei Light" panose="020B0502040204020203" pitchFamily="34" charset="-122"/>
              </a:rPr>
              <a:t>1.3</a:t>
            </a:r>
            <a:r>
              <a:rPr lang="zh-CN" altLang="en-US" sz="2000">
                <a:latin typeface="Microsoft YaHei Light" panose="020B0502040204020203" pitchFamily="34" charset="-122"/>
                <a:ea typeface="Microsoft YaHei Light" panose="020B0502040204020203" pitchFamily="34" charset="-122"/>
              </a:rPr>
              <a:t> 云计算类型</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1.3.1</a:t>
            </a:r>
            <a:r>
              <a:rPr lang="zh-CN" altLang="en-US" sz="2000">
                <a:latin typeface="Microsoft YaHei Light" panose="020B0502040204020203" pitchFamily="34" charset="-122"/>
                <a:ea typeface="Microsoft YaHei Light" panose="020B0502040204020203" pitchFamily="34" charset="-122"/>
              </a:rPr>
              <a:t> 云计算模型 </a:t>
            </a:r>
            <a:r>
              <a:rPr lang="en" altLang="zh-CN" sz="2000" dirty="0">
                <a:latin typeface="Microsoft YaHei Light" panose="020B0502040204020203" pitchFamily="34" charset="-122"/>
                <a:ea typeface="Microsoft YaHei Light" panose="020B0502040204020203" pitchFamily="34" charset="-122"/>
              </a:rPr>
              <a:t>IaaS</a:t>
            </a:r>
            <a:r>
              <a:rPr lang="en-US" altLang="zh-CN" sz="2000" dirty="0">
                <a:latin typeface="Microsoft YaHei Light" panose="020B0502040204020203" pitchFamily="34" charset="-122"/>
                <a:ea typeface="Microsoft YaHei Light" panose="020B0502040204020203" pitchFamily="34" charset="-122"/>
              </a:rPr>
              <a:t>/</a:t>
            </a:r>
            <a:r>
              <a:rPr lang="en" altLang="zh-CN" sz="2000" dirty="0">
                <a:latin typeface="Microsoft YaHei Light" panose="020B0502040204020203" pitchFamily="34" charset="-122"/>
                <a:ea typeface="Microsoft YaHei Light" panose="020B0502040204020203" pitchFamily="34" charset="-122"/>
              </a:rPr>
              <a:t>PaaS</a:t>
            </a:r>
            <a:r>
              <a:rPr lang="en-US" altLang="zh-CN" sz="2000" dirty="0">
                <a:latin typeface="Microsoft YaHei Light" panose="020B0502040204020203" pitchFamily="34" charset="-122"/>
                <a:ea typeface="Microsoft YaHei Light" panose="020B0502040204020203" pitchFamily="34" charset="-122"/>
              </a:rPr>
              <a:t>/</a:t>
            </a:r>
            <a:r>
              <a:rPr lang="en" altLang="zh-CN" sz="2000" dirty="0">
                <a:latin typeface="Microsoft YaHei Light" panose="020B0502040204020203" pitchFamily="34" charset="-122"/>
                <a:ea typeface="Microsoft YaHei Light" panose="020B0502040204020203" pitchFamily="34" charset="-122"/>
              </a:rPr>
              <a:t>SaaS</a:t>
            </a:r>
          </a:p>
          <a:p>
            <a:pPr lvl="0" algn="l"/>
            <a:r>
              <a:rPr lang="zh-CN" altLang="en-US" sz="200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1.3.2</a:t>
            </a:r>
            <a:r>
              <a:rPr lang="zh-CN" altLang="en-US" sz="2000">
                <a:latin typeface="Microsoft YaHei Light" panose="020B0502040204020203" pitchFamily="34" charset="-122"/>
                <a:ea typeface="Microsoft YaHei Light" panose="020B0502040204020203" pitchFamily="34" charset="-122"/>
              </a:rPr>
              <a:t> </a:t>
            </a:r>
            <a:r>
              <a:rPr lang="zh-CN" altLang="en" sz="2000">
                <a:latin typeface="Microsoft YaHei Light" panose="020B0502040204020203" pitchFamily="34" charset="-122"/>
                <a:ea typeface="Microsoft YaHei Light" panose="020B0502040204020203" pitchFamily="34" charset="-122"/>
              </a:rPr>
              <a:t>云</a:t>
            </a:r>
            <a:r>
              <a:rPr lang="zh-CN" altLang="en-US" sz="2000">
                <a:latin typeface="Microsoft YaHei Light" panose="020B0502040204020203" pitchFamily="34" charset="-122"/>
                <a:ea typeface="Microsoft YaHei Light" panose="020B0502040204020203" pitchFamily="34" charset="-122"/>
              </a:rPr>
              <a:t>部署模型 云</a:t>
            </a:r>
            <a:r>
              <a:rPr lang="en-US" altLang="zh-CN" sz="2000" dirty="0">
                <a:latin typeface="Microsoft YaHei Light" panose="020B0502040204020203" pitchFamily="34" charset="-122"/>
                <a:ea typeface="Microsoft YaHei Light" panose="020B0502040204020203" pitchFamily="34" charset="-122"/>
              </a:rPr>
              <a:t>/</a:t>
            </a:r>
            <a:r>
              <a:rPr lang="zh-CN" altLang="en-US" sz="2000">
                <a:latin typeface="Microsoft YaHei Light" panose="020B0502040204020203" pitchFamily="34" charset="-122"/>
                <a:ea typeface="Microsoft YaHei Light" panose="020B0502040204020203" pitchFamily="34" charset="-122"/>
              </a:rPr>
              <a:t>混合</a:t>
            </a:r>
            <a:r>
              <a:rPr lang="en-US" altLang="zh-CN" sz="2000" dirty="0">
                <a:latin typeface="Microsoft YaHei Light" panose="020B0502040204020203" pitchFamily="34" charset="-122"/>
                <a:ea typeface="Microsoft YaHei Light" panose="020B0502040204020203" pitchFamily="34" charset="-122"/>
              </a:rPr>
              <a:t>/</a:t>
            </a:r>
            <a:r>
              <a:rPr lang="zh-CN" altLang="en-US" sz="2000">
                <a:latin typeface="Microsoft YaHei Light" panose="020B0502040204020203" pitchFamily="34" charset="-122"/>
                <a:ea typeface="Microsoft YaHei Light" panose="020B0502040204020203" pitchFamily="34" charset="-122"/>
              </a:rPr>
              <a:t>内部</a:t>
            </a:r>
            <a:endParaRPr lang="en-US" altLang="zh-CN" sz="2000" dirty="0">
              <a:latin typeface="Microsoft YaHei Light" panose="020B0502040204020203" pitchFamily="34" charset="-122"/>
              <a:ea typeface="Microsoft YaHei Light" panose="020B0502040204020203" pitchFamily="34" charset="-122"/>
            </a:endParaRPr>
          </a:p>
          <a:p>
            <a:pPr lvl="0" algn="l"/>
            <a:r>
              <a:rPr lang="en-US" altLang="zh-CN" sz="2000" dirty="0">
                <a:latin typeface="Microsoft YaHei Light" panose="020B0502040204020203" pitchFamily="34" charset="-122"/>
                <a:ea typeface="Microsoft YaHei Light" panose="020B0502040204020203" pitchFamily="34" charset="-122"/>
              </a:rPr>
              <a:t>1.4</a:t>
            </a:r>
            <a:r>
              <a:rPr lang="zh-CN" altLang="en-US" sz="200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AWS</a:t>
            </a:r>
          </a:p>
          <a:p>
            <a:pPr marL="342900" lvl="0" indent="-342900" algn="l">
              <a:buFont typeface="+mj-lt"/>
              <a:buAutoNum type="arabicPeriod"/>
            </a:pPr>
            <a:endParaRPr lang="zh-CN" altLang="en-US" sz="200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04F69230-F3A6-4586-9371-A858F4763E9F}"/>
              </a:ext>
            </a:extLst>
          </p:cNvPr>
          <p:cNvSpPr txBox="1"/>
          <p:nvPr/>
        </p:nvSpPr>
        <p:spPr>
          <a:xfrm>
            <a:off x="2347584" y="1007378"/>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a:solidFill>
                <a:schemeClr val="accent1"/>
              </a:solidFill>
              <a:latin typeface="Impact" panose="020B0806030902050204" pitchFamily="34" charset="0"/>
              <a:cs typeface="Arial" panose="020B0604020202020204" pitchFamily="34" charset="0"/>
            </a:endParaRPr>
          </a:p>
        </p:txBody>
      </p:sp>
      <p:grpSp>
        <p:nvGrpSpPr>
          <p:cNvPr id="17" name="组合 16">
            <a:extLst>
              <a:ext uri="{FF2B5EF4-FFF2-40B4-BE49-F238E27FC236}">
                <a16:creationId xmlns:a16="http://schemas.microsoft.com/office/drawing/2014/main" id="{DD324FA0-91CD-2041-924B-09EF202E1CD7}"/>
              </a:ext>
            </a:extLst>
          </p:cNvPr>
          <p:cNvGrpSpPr/>
          <p:nvPr/>
        </p:nvGrpSpPr>
        <p:grpSpPr>
          <a:xfrm>
            <a:off x="2342971" y="2235840"/>
            <a:ext cx="2524431" cy="2670095"/>
            <a:chOff x="6065838" y="548592"/>
            <a:chExt cx="4799011" cy="5075921"/>
          </a:xfrm>
          <a:effectLst>
            <a:outerShdw blurRad="50800" dist="50800" dir="5400000" algn="ctr" rotWithShape="0">
              <a:srgbClr val="000000">
                <a:alpha val="81000"/>
              </a:srgbClr>
            </a:outerShdw>
          </a:effectLst>
        </p:grpSpPr>
        <p:sp>
          <p:nvSpPr>
            <p:cNvPr id="18" name="Freeform 17">
              <a:extLst>
                <a:ext uri="{FF2B5EF4-FFF2-40B4-BE49-F238E27FC236}">
                  <a16:creationId xmlns:a16="http://schemas.microsoft.com/office/drawing/2014/main" id="{1A8ED0F1-7AEA-274F-B93C-00EB8F59D34F}"/>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a:extLst>
                <a:ext uri="{FF2B5EF4-FFF2-40B4-BE49-F238E27FC236}">
                  <a16:creationId xmlns:a16="http://schemas.microsoft.com/office/drawing/2014/main" id="{5D87C38D-C32C-1D42-A738-30B06FE4827B}"/>
                </a:ext>
              </a:extLst>
            </p:cNvPr>
            <p:cNvSpPr>
              <a:spLocks/>
            </p:cNvSpPr>
            <p:nvPr userDrawn="1"/>
          </p:nvSpPr>
          <p:spPr bwMode="auto">
            <a:xfrm>
              <a:off x="8232775" y="548592"/>
              <a:ext cx="2632074"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a:extLst>
                <a:ext uri="{FF2B5EF4-FFF2-40B4-BE49-F238E27FC236}">
                  <a16:creationId xmlns:a16="http://schemas.microsoft.com/office/drawing/2014/main" id="{AE5C6A25-BA71-784C-9BCF-E9C6C20D70DE}"/>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a:extLst>
                <a:ext uri="{FF2B5EF4-FFF2-40B4-BE49-F238E27FC236}">
                  <a16:creationId xmlns:a16="http://schemas.microsoft.com/office/drawing/2014/main" id="{86AF33DC-0AFF-EE47-B965-1830A97ACE5D}"/>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7574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8.</a:t>
            </a:r>
            <a:r>
              <a:rPr lang="zh-CN" altLang="en-US" dirty="0"/>
              <a:t>创建实例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8" name="矩形 7">
            <a:extLst>
              <a:ext uri="{FF2B5EF4-FFF2-40B4-BE49-F238E27FC236}">
                <a16:creationId xmlns:a16="http://schemas.microsoft.com/office/drawing/2014/main" id="{14BCE11F-6E80-2E49-9E63-18975BE33843}"/>
              </a:ext>
            </a:extLst>
          </p:cNvPr>
          <p:cNvSpPr/>
          <p:nvPr/>
        </p:nvSpPr>
        <p:spPr>
          <a:xfrm>
            <a:off x="669924" y="1193579"/>
            <a:ext cx="10140879" cy="460704"/>
          </a:xfrm>
          <a:prstGeom prst="rect">
            <a:avLst/>
          </a:prstGeom>
        </p:spPr>
        <p:txBody>
          <a:bodyPr wrap="square">
            <a:spAutoFit/>
          </a:bodyPr>
          <a:lstStyle/>
          <a:p>
            <a:pPr>
              <a:lnSpc>
                <a:spcPct val="150000"/>
              </a:lnSpc>
            </a:pPr>
            <a:r>
              <a:rPr lang="zh-CN" altLang="en-US" dirty="0">
                <a:latin typeface="Microsoft YaHei Light" panose="020B0502040204020203" pitchFamily="34" charset="-122"/>
                <a:ea typeface="Microsoft YaHei Light" panose="020B0502040204020203" pitchFamily="34" charset="-122"/>
              </a:rPr>
              <a:t>通过 </a:t>
            </a:r>
            <a:r>
              <a:rPr lang="en" altLang="zh-CN" dirty="0">
                <a:latin typeface="Microsoft YaHei Light" panose="020B0502040204020203" pitchFamily="34" charset="-122"/>
                <a:ea typeface="Microsoft YaHei Light" panose="020B0502040204020203" pitchFamily="34" charset="-122"/>
              </a:rPr>
              <a:t>AMI</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您可以启动</a:t>
            </a:r>
            <a:r>
              <a:rPr lang="zh-CN" altLang="en-US" b="1" dirty="0">
                <a:latin typeface="Microsoft YaHei Light" panose="020B0502040204020203" pitchFamily="34" charset="-122"/>
                <a:ea typeface="Microsoft YaHei Light" panose="020B0502040204020203" pitchFamily="34" charset="-122"/>
              </a:rPr>
              <a:t>实例</a:t>
            </a:r>
            <a:r>
              <a:rPr lang="zh-CN" altLang="en-US" dirty="0">
                <a:latin typeface="Microsoft YaHei Light" panose="020B0502040204020203" pitchFamily="34" charset="-122"/>
                <a:ea typeface="Microsoft YaHei Light" panose="020B0502040204020203" pitchFamily="34" charset="-122"/>
              </a:rPr>
              <a:t>，实例是作为云中虚拟服务器运行的 </a:t>
            </a:r>
            <a:r>
              <a:rPr lang="en" altLang="zh-CN" dirty="0">
                <a:latin typeface="Microsoft YaHei Light" panose="020B0502040204020203" pitchFamily="34" charset="-122"/>
                <a:ea typeface="Microsoft YaHei Light" panose="020B0502040204020203" pitchFamily="34" charset="-122"/>
              </a:rPr>
              <a:t>AMI </a:t>
            </a:r>
            <a:r>
              <a:rPr lang="zh-CN" altLang="en-US" dirty="0">
                <a:latin typeface="Microsoft YaHei Light" panose="020B0502040204020203" pitchFamily="34" charset="-122"/>
                <a:ea typeface="Microsoft YaHei Light" panose="020B0502040204020203" pitchFamily="34" charset="-122"/>
              </a:rPr>
              <a:t>的副本。</a:t>
            </a:r>
          </a:p>
        </p:txBody>
      </p:sp>
      <p:sp>
        <p:nvSpPr>
          <p:cNvPr id="9" name="矩形 8">
            <a:extLst>
              <a:ext uri="{FF2B5EF4-FFF2-40B4-BE49-F238E27FC236}">
                <a16:creationId xmlns:a16="http://schemas.microsoft.com/office/drawing/2014/main" id="{FFF3DB1E-3D31-0A4D-BA9E-9D6A3F8281D7}"/>
              </a:ext>
            </a:extLst>
          </p:cNvPr>
          <p:cNvSpPr/>
          <p:nvPr/>
        </p:nvSpPr>
        <p:spPr>
          <a:xfrm>
            <a:off x="669924" y="1680305"/>
            <a:ext cx="10850563" cy="876202"/>
          </a:xfrm>
          <a:prstGeom prst="rect">
            <a:avLst/>
          </a:prstGeom>
        </p:spPr>
        <p:txBody>
          <a:bodyPr wrap="square">
            <a:spAutoFit/>
          </a:bodyPr>
          <a:lstStyle/>
          <a:p>
            <a:pPr>
              <a:lnSpc>
                <a:spcPct val="150000"/>
              </a:lnSpc>
            </a:pPr>
            <a:r>
              <a:rPr lang="zh-CN" altLang="en-US" dirty="0">
                <a:latin typeface="Microsoft YaHei Light" panose="020B0502040204020203" pitchFamily="34" charset="-122"/>
                <a:ea typeface="Microsoft YaHei Light" panose="020B0502040204020203" pitchFamily="34" charset="-122"/>
              </a:rPr>
              <a:t>启动一个实例后，该实例看上去像一个传统主机，您可以像与任何计算机交互一样与其进行交互。您对实例有完全控制权；您可以使用 </a:t>
            </a:r>
            <a:r>
              <a:rPr lang="en" altLang="zh-CN" dirty="0" err="1">
                <a:latin typeface="Microsoft YaHei Light" panose="020B0502040204020203" pitchFamily="34" charset="-122"/>
                <a:ea typeface="Microsoft YaHei Light" panose="020B0502040204020203" pitchFamily="34" charset="-122"/>
              </a:rPr>
              <a:t>sudo</a:t>
            </a:r>
            <a:r>
              <a:rPr lang="en" altLang="zh-CN" dirty="0">
                <a:latin typeface="Microsoft YaHei Light" panose="020B0502040204020203" pitchFamily="34" charset="-122"/>
                <a:ea typeface="Microsoft YaHei Light" panose="020B0502040204020203" pitchFamily="34" charset="-122"/>
              </a:rPr>
              <a:t> </a:t>
            </a:r>
            <a:r>
              <a:rPr lang="zh-CN" altLang="en-US" dirty="0">
                <a:latin typeface="Microsoft YaHei Light" panose="020B0502040204020203" pitchFamily="34" charset="-122"/>
                <a:ea typeface="Microsoft YaHei Light" panose="020B0502040204020203" pitchFamily="34" charset="-122"/>
              </a:rPr>
              <a:t>运行需要根特权的命令。</a:t>
            </a:r>
          </a:p>
        </p:txBody>
      </p:sp>
      <p:pic>
        <p:nvPicPr>
          <p:cNvPr id="10" name="图片 9">
            <a:extLst>
              <a:ext uri="{FF2B5EF4-FFF2-40B4-BE49-F238E27FC236}">
                <a16:creationId xmlns:a16="http://schemas.microsoft.com/office/drawing/2014/main" id="{05D44CFB-32E5-FE4D-A873-67E5B562C532}"/>
              </a:ext>
            </a:extLst>
          </p:cNvPr>
          <p:cNvPicPr>
            <a:picLocks noChangeAspect="1"/>
          </p:cNvPicPr>
          <p:nvPr/>
        </p:nvPicPr>
        <p:blipFill>
          <a:blip r:embed="rId4"/>
          <a:stretch>
            <a:fillRect/>
          </a:stretch>
        </p:blipFill>
        <p:spPr>
          <a:xfrm>
            <a:off x="669924" y="3040982"/>
            <a:ext cx="2954892" cy="3006014"/>
          </a:xfrm>
          <a:prstGeom prst="rect">
            <a:avLst/>
          </a:prstGeom>
        </p:spPr>
      </p:pic>
      <p:sp>
        <p:nvSpPr>
          <p:cNvPr id="11" name="矩形 10">
            <a:extLst>
              <a:ext uri="{FF2B5EF4-FFF2-40B4-BE49-F238E27FC236}">
                <a16:creationId xmlns:a16="http://schemas.microsoft.com/office/drawing/2014/main" id="{1826179E-7737-BD47-A966-597720EBA90F}"/>
              </a:ext>
            </a:extLst>
          </p:cNvPr>
          <p:cNvSpPr/>
          <p:nvPr/>
        </p:nvSpPr>
        <p:spPr>
          <a:xfrm>
            <a:off x="2401706" y="2807078"/>
            <a:ext cx="1437548" cy="3375576"/>
          </a:xfrm>
          <a:prstGeom prst="rect">
            <a:avLst/>
          </a:prstGeom>
          <a:no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6B7AF04E-D1D8-614A-BB46-59D19729C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6897" y="2806647"/>
            <a:ext cx="4565156" cy="1692879"/>
          </a:xfrm>
          <a:prstGeom prst="rect">
            <a:avLst/>
          </a:prstGeom>
        </p:spPr>
      </p:pic>
      <p:pic>
        <p:nvPicPr>
          <p:cNvPr id="13" name="图片 12">
            <a:extLst>
              <a:ext uri="{FF2B5EF4-FFF2-40B4-BE49-F238E27FC236}">
                <a16:creationId xmlns:a16="http://schemas.microsoft.com/office/drawing/2014/main" id="{38447517-C55E-5B41-A1EA-A41DFE52D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3913" y="4339632"/>
            <a:ext cx="4412859" cy="2107211"/>
          </a:xfrm>
          <a:prstGeom prst="rect">
            <a:avLst/>
          </a:prstGeom>
        </p:spPr>
      </p:pic>
    </p:spTree>
    <p:extLst>
      <p:ext uri="{BB962C8B-B14F-4D97-AF65-F5344CB8AC3E}">
        <p14:creationId xmlns:p14="http://schemas.microsoft.com/office/powerpoint/2010/main" val="3290012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2.2</a:t>
            </a:r>
            <a:r>
              <a:rPr lang="zh-CN" altLang="en-US" dirty="0"/>
              <a:t> </a:t>
            </a:r>
            <a:r>
              <a:rPr lang="en-US" altLang="zh-CN" dirty="0"/>
              <a:t>EC2</a:t>
            </a:r>
            <a:r>
              <a:rPr lang="zh-CN" altLang="en-US" dirty="0"/>
              <a:t> </a:t>
            </a:r>
            <a:r>
              <a:rPr lang="en-US" altLang="zh-CN" dirty="0"/>
              <a:t>–</a:t>
            </a:r>
            <a:r>
              <a:rPr lang="zh-CN" altLang="en-US" dirty="0"/>
              <a:t> </a:t>
            </a:r>
            <a:r>
              <a:rPr lang="en-US" altLang="zh-CN" dirty="0"/>
              <a:t>8.</a:t>
            </a:r>
            <a:r>
              <a:rPr lang="zh-CN" altLang="en-US" dirty="0"/>
              <a:t>创建实例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14" name="矩形 13">
            <a:extLst>
              <a:ext uri="{FF2B5EF4-FFF2-40B4-BE49-F238E27FC236}">
                <a16:creationId xmlns:a16="http://schemas.microsoft.com/office/drawing/2014/main" id="{0338EEC9-6EFE-AB45-9A8F-7F4027BAC5FF}"/>
              </a:ext>
            </a:extLst>
          </p:cNvPr>
          <p:cNvSpPr/>
          <p:nvPr/>
        </p:nvSpPr>
        <p:spPr>
          <a:xfrm>
            <a:off x="949850" y="1260287"/>
            <a:ext cx="10290709" cy="460704"/>
          </a:xfrm>
          <a:prstGeom prst="rect">
            <a:avLst/>
          </a:prstGeom>
        </p:spPr>
        <p:txBody>
          <a:bodyPr wrap="square">
            <a:spAutoFit/>
          </a:bodyPr>
          <a:lstStyle/>
          <a:p>
            <a:pPr marL="285750" indent="-285750">
              <a:lnSpc>
                <a:spcPct val="150000"/>
              </a:lnSpc>
              <a:buFont typeface="Wingdings" pitchFamily="2" charset="2"/>
              <a:buChar char="u"/>
            </a:pPr>
            <a:r>
              <a:rPr lang="zh-CN" altLang="en-US" dirty="0">
                <a:solidFill>
                  <a:srgbClr val="444444"/>
                </a:solidFill>
                <a:latin typeface="Microsoft YaHei Light" panose="020B0502040204020203" pitchFamily="34" charset="-122"/>
                <a:ea typeface="Microsoft YaHei Light" panose="020B0502040204020203" pitchFamily="34" charset="-122"/>
              </a:rPr>
              <a:t> 实例的生命周期</a:t>
            </a:r>
            <a:endParaRPr lang="zh-CN" altLang="en-US" dirty="0">
              <a:latin typeface="Microsoft YaHei Light" panose="020B0502040204020203" pitchFamily="34" charset="-122"/>
              <a:ea typeface="Microsoft YaHei Light" panose="020B0502040204020203" pitchFamily="34" charset="-122"/>
            </a:endParaRPr>
          </a:p>
        </p:txBody>
      </p:sp>
      <p:pic>
        <p:nvPicPr>
          <p:cNvPr id="15" name="图片 14">
            <a:extLst>
              <a:ext uri="{FF2B5EF4-FFF2-40B4-BE49-F238E27FC236}">
                <a16:creationId xmlns:a16="http://schemas.microsoft.com/office/drawing/2014/main" id="{833E2822-7E69-A540-97BC-7841FAD5B021}"/>
              </a:ext>
            </a:extLst>
          </p:cNvPr>
          <p:cNvPicPr>
            <a:picLocks noChangeAspect="1"/>
          </p:cNvPicPr>
          <p:nvPr/>
        </p:nvPicPr>
        <p:blipFill>
          <a:blip r:embed="rId4"/>
          <a:stretch>
            <a:fillRect/>
          </a:stretch>
        </p:blipFill>
        <p:spPr>
          <a:xfrm>
            <a:off x="1715395" y="1952578"/>
            <a:ext cx="8758641" cy="4231097"/>
          </a:xfrm>
          <a:prstGeom prst="rect">
            <a:avLst/>
          </a:prstGeom>
        </p:spPr>
      </p:pic>
    </p:spTree>
    <p:extLst>
      <p:ext uri="{BB962C8B-B14F-4D97-AF65-F5344CB8AC3E}">
        <p14:creationId xmlns:p14="http://schemas.microsoft.com/office/powerpoint/2010/main" val="1981976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06104" y="1165199"/>
            <a:ext cx="6141492" cy="656792"/>
          </a:xfrm>
        </p:spPr>
        <p:txBody>
          <a:bodyPr/>
          <a:lstStyle/>
          <a:p>
            <a:r>
              <a:rPr lang="en-US" altLang="zh-CN" sz="4400"/>
              <a:t>VPC</a:t>
            </a:r>
            <a:endParaRPr lang="zh-CN" altLang="en-US" sz="4400"/>
          </a:p>
        </p:txBody>
      </p:sp>
      <p:sp>
        <p:nvSpPr>
          <p:cNvPr id="6" name="文本占位符 5"/>
          <p:cNvSpPr>
            <a:spLocks noGrp="1"/>
          </p:cNvSpPr>
          <p:nvPr>
            <p:ph type="body" idx="1"/>
          </p:nvPr>
        </p:nvSpPr>
        <p:spPr>
          <a:xfrm>
            <a:off x="5938858" y="2372480"/>
            <a:ext cx="5029022" cy="2405997"/>
          </a:xfrm>
        </p:spPr>
        <p:txBody>
          <a:bodyPr>
            <a:normAutofit fontScale="92500" lnSpcReduction="20000"/>
          </a:bodyPr>
          <a:lstStyle/>
          <a:p>
            <a:pPr lvl="0" algn="l"/>
            <a:r>
              <a:rPr lang="en-US" altLang="zh-CN" sz="2000" dirty="0">
                <a:latin typeface="Microsoft YaHei Light" panose="020B0502040204020203" pitchFamily="34" charset="-122"/>
                <a:ea typeface="Microsoft YaHei Light" panose="020B0502040204020203" pitchFamily="34" charset="-122"/>
              </a:rPr>
              <a:t>3.1</a:t>
            </a:r>
            <a:r>
              <a:rPr lang="zh-CN" altLang="en-US" sz="2000" dirty="0">
                <a:latin typeface="Microsoft YaHei Light" panose="020B0502040204020203" pitchFamily="34" charset="-122"/>
                <a:ea typeface="Microsoft YaHei Light" panose="020B0502040204020203" pitchFamily="34" charset="-122"/>
              </a:rPr>
              <a:t> 什么是</a:t>
            </a:r>
            <a:r>
              <a:rPr lang="en-US" altLang="zh-CN" sz="2000" dirty="0">
                <a:latin typeface="Microsoft YaHei Light" panose="020B0502040204020203" pitchFamily="34" charset="-122"/>
                <a:ea typeface="Microsoft YaHei Light" panose="020B0502040204020203" pitchFamily="34" charset="-122"/>
              </a:rPr>
              <a:t>VPC</a:t>
            </a:r>
          </a:p>
          <a:p>
            <a:pPr lvl="0" algn="l"/>
            <a:r>
              <a:rPr lang="en-US" altLang="zh-CN" sz="2000" dirty="0">
                <a:latin typeface="Microsoft YaHei Light" panose="020B0502040204020203" pitchFamily="34" charset="-122"/>
                <a:ea typeface="Microsoft YaHei Light" panose="020B0502040204020203" pitchFamily="34" charset="-122"/>
              </a:rPr>
              <a:t>3.2</a:t>
            </a:r>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VPC</a:t>
            </a:r>
            <a:r>
              <a:rPr lang="zh-CN" altLang="en-US" sz="2000" dirty="0">
                <a:latin typeface="Microsoft YaHei Light" panose="020B0502040204020203" pitchFamily="34" charset="-122"/>
                <a:ea typeface="Microsoft YaHei Light" panose="020B0502040204020203" pitchFamily="34" charset="-122"/>
              </a:rPr>
              <a:t>和子网</a:t>
            </a:r>
            <a:endParaRPr lang="en"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3.2.1</a:t>
            </a:r>
            <a:r>
              <a:rPr lang="zh-CN" altLang="en-US" sz="2000" dirty="0">
                <a:latin typeface="Microsoft YaHei Light" panose="020B0502040204020203" pitchFamily="34" charset="-122"/>
                <a:ea typeface="Microsoft YaHei Light" panose="020B0502040204020203" pitchFamily="34" charset="-122"/>
              </a:rPr>
              <a:t> 公有子网和私有子网</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3.2.2</a:t>
            </a:r>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Internet</a:t>
            </a:r>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Gateway/NAT</a:t>
            </a: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3.2.3</a:t>
            </a:r>
            <a:r>
              <a:rPr lang="zh-CN" altLang="en-US" sz="2000" dirty="0">
                <a:latin typeface="Microsoft YaHei Light" panose="020B0502040204020203" pitchFamily="34" charset="-122"/>
                <a:ea typeface="Microsoft YaHei Light" panose="020B0502040204020203" pitchFamily="34" charset="-122"/>
              </a:rPr>
              <a:t> 弹性</a:t>
            </a:r>
            <a:r>
              <a:rPr lang="en-US" altLang="zh-CN" sz="2000" dirty="0">
                <a:latin typeface="Microsoft YaHei Light" panose="020B0502040204020203" pitchFamily="34" charset="-122"/>
                <a:ea typeface="Microsoft YaHei Light" panose="020B0502040204020203" pitchFamily="34" charset="-122"/>
              </a:rPr>
              <a:t>IP</a:t>
            </a: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3.2.4</a:t>
            </a:r>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Example	</a:t>
            </a:r>
          </a:p>
          <a:p>
            <a:pPr lvl="0" algn="l"/>
            <a:r>
              <a:rPr lang="en-US" altLang="zh-CN" sz="2000" dirty="0">
                <a:latin typeface="Microsoft YaHei Light" panose="020B0502040204020203" pitchFamily="34" charset="-122"/>
                <a:ea typeface="Microsoft YaHei Light" panose="020B0502040204020203" pitchFamily="34" charset="-122"/>
              </a:rPr>
              <a:t>3.3</a:t>
            </a:r>
            <a:r>
              <a:rPr lang="zh-CN" altLang="en-US" sz="2000" dirty="0">
                <a:latin typeface="Microsoft YaHei Light" panose="020B0502040204020203" pitchFamily="34" charset="-122"/>
                <a:ea typeface="Microsoft YaHei Light" panose="020B0502040204020203" pitchFamily="34" charset="-122"/>
              </a:rPr>
              <a:t> 最佳网络实践</a:t>
            </a:r>
            <a:endParaRPr lang="en-US" altLang="zh-CN" sz="2000" dirty="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04F69230-F3A6-4586-9371-A858F4763E9F}"/>
              </a:ext>
            </a:extLst>
          </p:cNvPr>
          <p:cNvSpPr txBox="1"/>
          <p:nvPr/>
        </p:nvSpPr>
        <p:spPr>
          <a:xfrm>
            <a:off x="2347584" y="100737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/03</a:t>
            </a:r>
            <a:endParaRPr lang="zh-CN" altLang="en-US" spc="100">
              <a:solidFill>
                <a:schemeClr val="accent1"/>
              </a:solidFill>
              <a:latin typeface="Impact" panose="020B0806030902050204" pitchFamily="34" charset="0"/>
              <a:cs typeface="Arial" panose="020B0604020202020204" pitchFamily="34" charset="0"/>
            </a:endParaRPr>
          </a:p>
        </p:txBody>
      </p:sp>
      <p:grpSp>
        <p:nvGrpSpPr>
          <p:cNvPr id="17" name="组合 16">
            <a:extLst>
              <a:ext uri="{FF2B5EF4-FFF2-40B4-BE49-F238E27FC236}">
                <a16:creationId xmlns:a16="http://schemas.microsoft.com/office/drawing/2014/main" id="{DD324FA0-91CD-2041-924B-09EF202E1CD7}"/>
              </a:ext>
            </a:extLst>
          </p:cNvPr>
          <p:cNvGrpSpPr/>
          <p:nvPr/>
        </p:nvGrpSpPr>
        <p:grpSpPr>
          <a:xfrm>
            <a:off x="2342971" y="2235840"/>
            <a:ext cx="2524431" cy="2670095"/>
            <a:chOff x="6065838" y="548592"/>
            <a:chExt cx="4799011" cy="5075921"/>
          </a:xfrm>
          <a:effectLst>
            <a:outerShdw blurRad="50800" dist="50800" dir="5400000" algn="ctr" rotWithShape="0">
              <a:srgbClr val="000000">
                <a:alpha val="81000"/>
              </a:srgbClr>
            </a:outerShdw>
          </a:effectLst>
        </p:grpSpPr>
        <p:sp>
          <p:nvSpPr>
            <p:cNvPr id="18" name="Freeform 17">
              <a:extLst>
                <a:ext uri="{FF2B5EF4-FFF2-40B4-BE49-F238E27FC236}">
                  <a16:creationId xmlns:a16="http://schemas.microsoft.com/office/drawing/2014/main" id="{1A8ED0F1-7AEA-274F-B93C-00EB8F59D34F}"/>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a:extLst>
                <a:ext uri="{FF2B5EF4-FFF2-40B4-BE49-F238E27FC236}">
                  <a16:creationId xmlns:a16="http://schemas.microsoft.com/office/drawing/2014/main" id="{5D87C38D-C32C-1D42-A738-30B06FE4827B}"/>
                </a:ext>
              </a:extLst>
            </p:cNvPr>
            <p:cNvSpPr>
              <a:spLocks/>
            </p:cNvSpPr>
            <p:nvPr userDrawn="1"/>
          </p:nvSpPr>
          <p:spPr bwMode="auto">
            <a:xfrm>
              <a:off x="8232775" y="548592"/>
              <a:ext cx="2632074"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a:extLst>
                <a:ext uri="{FF2B5EF4-FFF2-40B4-BE49-F238E27FC236}">
                  <a16:creationId xmlns:a16="http://schemas.microsoft.com/office/drawing/2014/main" id="{AE5C6A25-BA71-784C-9BCF-E9C6C20D70DE}"/>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a:extLst>
                <a:ext uri="{FF2B5EF4-FFF2-40B4-BE49-F238E27FC236}">
                  <a16:creationId xmlns:a16="http://schemas.microsoft.com/office/drawing/2014/main" id="{86AF33DC-0AFF-EE47-B965-1830A97ACE5D}"/>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816302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3.1</a:t>
            </a:r>
            <a:r>
              <a:rPr lang="zh-CN" altLang="en-US" dirty="0"/>
              <a:t> </a:t>
            </a:r>
            <a:r>
              <a:rPr lang="en-US" altLang="zh-CN" dirty="0"/>
              <a:t>–</a:t>
            </a:r>
            <a:r>
              <a:rPr lang="zh-CN" altLang="en-US" dirty="0"/>
              <a:t> </a:t>
            </a:r>
            <a:r>
              <a:rPr lang="en-US" altLang="zh-CN" dirty="0"/>
              <a:t>0.</a:t>
            </a:r>
            <a:r>
              <a:rPr lang="zh-CN" altLang="en-US" dirty="0"/>
              <a:t>什么是</a:t>
            </a:r>
            <a:r>
              <a:rPr lang="en-US" altLang="zh-CN" dirty="0"/>
              <a:t>VPC</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6" name="图片 5">
            <a:extLst>
              <a:ext uri="{FF2B5EF4-FFF2-40B4-BE49-F238E27FC236}">
                <a16:creationId xmlns:a16="http://schemas.microsoft.com/office/drawing/2014/main" id="{023A9808-494C-F54A-82A0-B5659E9A675E}"/>
              </a:ext>
            </a:extLst>
          </p:cNvPr>
          <p:cNvPicPr>
            <a:picLocks noChangeAspect="1"/>
          </p:cNvPicPr>
          <p:nvPr/>
        </p:nvPicPr>
        <p:blipFill>
          <a:blip r:embed="rId4">
            <a:alphaModFix amt="33000"/>
          </a:blip>
          <a:stretch>
            <a:fillRect/>
          </a:stretch>
        </p:blipFill>
        <p:spPr>
          <a:xfrm>
            <a:off x="669924" y="1610395"/>
            <a:ext cx="10970782" cy="4048373"/>
          </a:xfrm>
          <a:prstGeom prst="rect">
            <a:avLst/>
          </a:prstGeom>
        </p:spPr>
      </p:pic>
      <p:sp>
        <p:nvSpPr>
          <p:cNvPr id="7" name="矩形 6">
            <a:extLst>
              <a:ext uri="{FF2B5EF4-FFF2-40B4-BE49-F238E27FC236}">
                <a16:creationId xmlns:a16="http://schemas.microsoft.com/office/drawing/2014/main" id="{8FDBD804-9923-6745-9B06-6112871BDB25}"/>
              </a:ext>
            </a:extLst>
          </p:cNvPr>
          <p:cNvSpPr/>
          <p:nvPr/>
        </p:nvSpPr>
        <p:spPr>
          <a:xfrm>
            <a:off x="995030" y="2623456"/>
            <a:ext cx="10466648" cy="1672574"/>
          </a:xfrm>
          <a:prstGeom prst="rect">
            <a:avLst/>
          </a:prstGeom>
        </p:spPr>
        <p:txBody>
          <a:bodyPr wrap="square">
            <a:spAutoFit/>
          </a:bodyPr>
          <a:lstStyle/>
          <a:p>
            <a:pPr marL="285750" indent="-285750">
              <a:lnSpc>
                <a:spcPct val="200000"/>
              </a:lnSpc>
              <a:buFont typeface="Arial" panose="020B0604020202020204" pitchFamily="34" charset="0"/>
              <a:buChar char="•"/>
            </a:pPr>
            <a:r>
              <a:rPr lang="en" altLang="zh-CN" b="1" dirty="0">
                <a:latin typeface="Microsoft YaHei Light" panose="020B0502040204020203" pitchFamily="34" charset="-122"/>
                <a:ea typeface="Microsoft YaHei Light" panose="020B0502040204020203" pitchFamily="34" charset="-122"/>
              </a:rPr>
              <a:t>Amazon Virtual Private Cloud (Amazon VPC) </a:t>
            </a:r>
            <a:r>
              <a:rPr lang="zh-CN" altLang="en-US" dirty="0">
                <a:latin typeface="Microsoft YaHei Light" panose="020B0502040204020203" pitchFamily="34" charset="-122"/>
                <a:ea typeface="Microsoft YaHei Light" panose="020B0502040204020203" pitchFamily="34" charset="-122"/>
              </a:rPr>
              <a:t>允许您在已定义的虚拟网络内启动 </a:t>
            </a:r>
            <a:r>
              <a:rPr lang="en" altLang="zh-CN" dirty="0">
                <a:latin typeface="Microsoft YaHei Light" panose="020B0502040204020203" pitchFamily="34" charset="-122"/>
                <a:ea typeface="Microsoft YaHei Light" panose="020B0502040204020203" pitchFamily="34" charset="-122"/>
              </a:rPr>
              <a:t>AWS </a:t>
            </a:r>
            <a:r>
              <a:rPr lang="zh-CN" altLang="en-US" dirty="0">
                <a:latin typeface="Microsoft YaHei Light" panose="020B0502040204020203" pitchFamily="34" charset="-122"/>
                <a:ea typeface="Microsoft YaHei Light" panose="020B0502040204020203" pitchFamily="34" charset="-122"/>
              </a:rPr>
              <a:t>资源。</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20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这个虚拟网络与您在数据中心中运行的传统网络极其相似，并会为您提供使用 </a:t>
            </a:r>
            <a:r>
              <a:rPr lang="en" altLang="zh-CN" dirty="0">
                <a:latin typeface="Microsoft YaHei Light" panose="020B0502040204020203" pitchFamily="34" charset="-122"/>
                <a:ea typeface="Microsoft YaHei Light" panose="020B0502040204020203" pitchFamily="34" charset="-122"/>
              </a:rPr>
              <a:t>AWS </a:t>
            </a:r>
            <a:r>
              <a:rPr lang="zh-CN" altLang="en-US" dirty="0">
                <a:latin typeface="Microsoft YaHei Light" panose="020B0502040204020203" pitchFamily="34" charset="-122"/>
                <a:ea typeface="Microsoft YaHei Light" panose="020B0502040204020203" pitchFamily="34" charset="-122"/>
              </a:rPr>
              <a:t>的可扩展基础设施的优势。</a:t>
            </a:r>
          </a:p>
        </p:txBody>
      </p:sp>
    </p:spTree>
    <p:extLst>
      <p:ext uri="{BB962C8B-B14F-4D97-AF65-F5344CB8AC3E}">
        <p14:creationId xmlns:p14="http://schemas.microsoft.com/office/powerpoint/2010/main" val="2617819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1.</a:t>
            </a:r>
            <a:r>
              <a:rPr lang="zh-CN" altLang="en-US" dirty="0">
                <a:latin typeface="Microsoft YaHei Light" panose="020B0502040204020203" pitchFamily="34" charset="-122"/>
                <a:ea typeface="Microsoft YaHei Light" panose="020B0502040204020203" pitchFamily="34" charset="-122"/>
              </a:rPr>
              <a:t>公有子网和私有子网</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pic>
        <p:nvPicPr>
          <p:cNvPr id="8" name="图片 7">
            <a:extLst>
              <a:ext uri="{FF2B5EF4-FFF2-40B4-BE49-F238E27FC236}">
                <a16:creationId xmlns:a16="http://schemas.microsoft.com/office/drawing/2014/main" id="{830A25DC-C361-CA44-AAE6-50260723C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510" y="2985296"/>
            <a:ext cx="8819644" cy="3602162"/>
          </a:xfrm>
          <a:prstGeom prst="rect">
            <a:avLst/>
          </a:prstGeom>
          <a:effectLst>
            <a:outerShdw blurRad="50800" dist="50800" dir="5400000" algn="ctr" rotWithShape="0">
              <a:srgbClr val="000000"/>
            </a:outerShdw>
          </a:effectLst>
        </p:spPr>
      </p:pic>
      <p:sp>
        <p:nvSpPr>
          <p:cNvPr id="11" name="矩形 10">
            <a:extLst>
              <a:ext uri="{FF2B5EF4-FFF2-40B4-BE49-F238E27FC236}">
                <a16:creationId xmlns:a16="http://schemas.microsoft.com/office/drawing/2014/main" id="{3EF80CFD-00C9-9B4B-9E5A-6492ADD5A120}"/>
              </a:ext>
            </a:extLst>
          </p:cNvPr>
          <p:cNvSpPr/>
          <p:nvPr/>
        </p:nvSpPr>
        <p:spPr>
          <a:xfrm>
            <a:off x="518968" y="1129835"/>
            <a:ext cx="11295186" cy="1754326"/>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4292E"/>
                </a:solidFill>
                <a:latin typeface="Microsoft YaHei Light" panose="020B0502040204020203" pitchFamily="34" charset="-122"/>
                <a:ea typeface="Microsoft YaHei Light" panose="020B0502040204020203" pitchFamily="34" charset="-122"/>
              </a:rPr>
              <a:t>子网</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en" altLang="zh-CN" dirty="0">
                <a:solidFill>
                  <a:srgbClr val="24292E"/>
                </a:solidFill>
                <a:latin typeface="Microsoft YaHei Light" panose="020B0502040204020203" pitchFamily="34" charset="-122"/>
                <a:ea typeface="Microsoft YaHei Light" panose="020B0502040204020203" pitchFamily="34" charset="-122"/>
              </a:rPr>
              <a:t>VPC </a:t>
            </a:r>
            <a:r>
              <a:rPr lang="zh-CN" altLang="en-US" dirty="0">
                <a:solidFill>
                  <a:srgbClr val="24292E"/>
                </a:solidFill>
                <a:latin typeface="Microsoft YaHei Light" panose="020B0502040204020203" pitchFamily="34" charset="-122"/>
                <a:ea typeface="Microsoft YaHei Light" panose="020B0502040204020203" pitchFamily="34" charset="-122"/>
              </a:rPr>
              <a:t>是跨可用区的</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zh-CN" altLang="en-US" dirty="0">
                <a:solidFill>
                  <a:srgbClr val="24292E"/>
                </a:solidFill>
                <a:latin typeface="Microsoft YaHei Light" panose="020B0502040204020203" pitchFamily="34" charset="-122"/>
                <a:ea typeface="Microsoft YaHei Light" panose="020B0502040204020203" pitchFamily="34" charset="-122"/>
              </a:rPr>
              <a:t>在创建 </a:t>
            </a:r>
            <a:r>
              <a:rPr lang="en" altLang="zh-CN" dirty="0">
                <a:solidFill>
                  <a:srgbClr val="24292E"/>
                </a:solidFill>
                <a:latin typeface="Microsoft YaHei Light" panose="020B0502040204020203" pitchFamily="34" charset="-122"/>
                <a:ea typeface="Microsoft YaHei Light" panose="020B0502040204020203" pitchFamily="34" charset="-122"/>
              </a:rPr>
              <a:t>VPC </a:t>
            </a:r>
            <a:r>
              <a:rPr lang="zh-CN" altLang="en-US" dirty="0">
                <a:solidFill>
                  <a:srgbClr val="24292E"/>
                </a:solidFill>
                <a:latin typeface="Microsoft YaHei Light" panose="020B0502040204020203" pitchFamily="34" charset="-122"/>
                <a:ea typeface="Microsoft YaHei Light" panose="020B0502040204020203" pitchFamily="34" charset="-122"/>
              </a:rPr>
              <a:t>后需要为每个可用区添加一个或多个子网</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zh-CN" altLang="en-US" dirty="0">
                <a:solidFill>
                  <a:srgbClr val="24292E"/>
                </a:solidFill>
                <a:latin typeface="Microsoft YaHei Light" panose="020B0502040204020203" pitchFamily="34" charset="-122"/>
                <a:ea typeface="Microsoft YaHei Light" panose="020B0502040204020203" pitchFamily="34" charset="-122"/>
              </a:rPr>
              <a:t>子网不可跨可用区</a:t>
            </a:r>
            <a:r>
              <a:rPr lang="en-US" altLang="zh-CN" dirty="0">
                <a:solidFill>
                  <a:srgbClr val="24292E"/>
                </a:solidFill>
                <a:latin typeface="Microsoft YaHei Light" panose="020B0502040204020203" pitchFamily="34" charset="-122"/>
                <a:ea typeface="Microsoft YaHei Light" panose="020B0502040204020203" pitchFamily="34" charset="-122"/>
              </a:rPr>
              <a:t>.</a:t>
            </a:r>
          </a:p>
          <a:p>
            <a:pPr marL="285750" indent="-285750">
              <a:buFont typeface="Arial" panose="020B0604020202020204" pitchFamily="34" charset="0"/>
              <a:buChar char="•"/>
            </a:pPr>
            <a:r>
              <a:rPr lang="zh-CN" altLang="en-US" b="1" dirty="0">
                <a:solidFill>
                  <a:srgbClr val="24292E"/>
                </a:solidFill>
                <a:latin typeface="Microsoft YaHei Light" panose="020B0502040204020203" pitchFamily="34" charset="-122"/>
                <a:ea typeface="Microsoft YaHei Light" panose="020B0502040204020203" pitchFamily="34" charset="-122"/>
              </a:rPr>
              <a:t>公有子网</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en" altLang="zh-CN" dirty="0">
                <a:solidFill>
                  <a:srgbClr val="24292E"/>
                </a:solidFill>
                <a:latin typeface="Microsoft YaHei Light" panose="020B0502040204020203" pitchFamily="34" charset="-122"/>
                <a:ea typeface="Microsoft YaHei Light" panose="020B0502040204020203" pitchFamily="34" charset="-122"/>
              </a:rPr>
              <a:t>public subnet ): </a:t>
            </a:r>
            <a:r>
              <a:rPr lang="zh-CN" altLang="en-US" dirty="0">
                <a:solidFill>
                  <a:srgbClr val="24292E"/>
                </a:solidFill>
                <a:latin typeface="Microsoft YaHei Light" panose="020B0502040204020203" pitchFamily="34" charset="-122"/>
                <a:ea typeface="Microsoft YaHei Light" panose="020B0502040204020203" pitchFamily="34" charset="-122"/>
              </a:rPr>
              <a:t>子网的关联路由表 包含 指向**</a:t>
            </a:r>
            <a:r>
              <a:rPr lang="en" altLang="zh-CN" dirty="0">
                <a:solidFill>
                  <a:srgbClr val="24292E"/>
                </a:solidFill>
                <a:latin typeface="Microsoft YaHei Light" panose="020B0502040204020203" pitchFamily="34" charset="-122"/>
                <a:ea typeface="Microsoft YaHei Light" panose="020B0502040204020203" pitchFamily="34" charset="-122"/>
              </a:rPr>
              <a:t>Internet </a:t>
            </a:r>
            <a:r>
              <a:rPr lang="zh-CN" altLang="en-US" dirty="0">
                <a:solidFill>
                  <a:srgbClr val="24292E"/>
                </a:solidFill>
                <a:latin typeface="Microsoft YaHei Light" panose="020B0502040204020203" pitchFamily="34" charset="-122"/>
                <a:ea typeface="Microsoft YaHei Light" panose="020B0502040204020203" pitchFamily="34" charset="-122"/>
              </a:rPr>
              <a:t>网关</a:t>
            </a:r>
            <a:r>
              <a:rPr lang="en-US" altLang="zh-CN" dirty="0">
                <a:solidFill>
                  <a:srgbClr val="24292E"/>
                </a:solidFill>
                <a:latin typeface="Microsoft YaHei Light" panose="020B0502040204020203" pitchFamily="34" charset="-122"/>
                <a:ea typeface="Microsoft YaHei Light" panose="020B0502040204020203" pitchFamily="34" charset="-122"/>
              </a:rPr>
              <a:t>(</a:t>
            </a:r>
            <a:r>
              <a:rPr lang="en" altLang="zh-CN" dirty="0">
                <a:solidFill>
                  <a:srgbClr val="24292E"/>
                </a:solidFill>
                <a:latin typeface="Microsoft YaHei Light" panose="020B0502040204020203" pitchFamily="34" charset="-122"/>
                <a:ea typeface="Microsoft YaHei Light" panose="020B0502040204020203" pitchFamily="34" charset="-122"/>
              </a:rPr>
              <a:t>Internet Gateways)**</a:t>
            </a:r>
            <a:r>
              <a:rPr lang="zh-CN" altLang="en-US" dirty="0">
                <a:solidFill>
                  <a:srgbClr val="24292E"/>
                </a:solidFill>
                <a:latin typeface="Microsoft YaHei Light" panose="020B0502040204020203" pitchFamily="34" charset="-122"/>
                <a:ea typeface="Microsoft YaHei Light" panose="020B0502040204020203" pitchFamily="34" charset="-122"/>
              </a:rPr>
              <a:t>的路由的子网</a:t>
            </a:r>
          </a:p>
          <a:p>
            <a:pPr marL="285750" indent="-285750">
              <a:buFont typeface="Arial" panose="020B0604020202020204" pitchFamily="34" charset="0"/>
              <a:buChar char="•"/>
            </a:pPr>
            <a:r>
              <a:rPr lang="zh-CN" altLang="en-US" b="1" dirty="0">
                <a:solidFill>
                  <a:srgbClr val="24292E"/>
                </a:solidFill>
                <a:latin typeface="Microsoft YaHei Light" panose="020B0502040204020203" pitchFamily="34" charset="-122"/>
                <a:ea typeface="Microsoft YaHei Light" panose="020B0502040204020203" pitchFamily="34" charset="-122"/>
              </a:rPr>
              <a:t>私有子网</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en" altLang="zh-CN" dirty="0">
                <a:solidFill>
                  <a:srgbClr val="24292E"/>
                </a:solidFill>
                <a:latin typeface="Microsoft YaHei Light" panose="020B0502040204020203" pitchFamily="34" charset="-122"/>
                <a:ea typeface="Microsoft YaHei Light" panose="020B0502040204020203" pitchFamily="34" charset="-122"/>
              </a:rPr>
              <a:t>private subnet): </a:t>
            </a:r>
            <a:r>
              <a:rPr lang="zh-CN" altLang="en-US" dirty="0">
                <a:solidFill>
                  <a:srgbClr val="24292E"/>
                </a:solidFill>
                <a:latin typeface="Microsoft YaHei Light" panose="020B0502040204020203" pitchFamily="34" charset="-122"/>
                <a:ea typeface="Microsoft YaHei Light" panose="020B0502040204020203" pitchFamily="34" charset="-122"/>
              </a:rPr>
              <a:t>子网的关联路由表 不包含 指向**</a:t>
            </a:r>
            <a:r>
              <a:rPr lang="en" altLang="zh-CN" dirty="0">
                <a:solidFill>
                  <a:srgbClr val="24292E"/>
                </a:solidFill>
                <a:latin typeface="Microsoft YaHei Light" panose="020B0502040204020203" pitchFamily="34" charset="-122"/>
                <a:ea typeface="Microsoft YaHei Light" panose="020B0502040204020203" pitchFamily="34" charset="-122"/>
              </a:rPr>
              <a:t>Internet </a:t>
            </a:r>
            <a:r>
              <a:rPr lang="zh-CN" altLang="en-US" dirty="0">
                <a:solidFill>
                  <a:srgbClr val="24292E"/>
                </a:solidFill>
                <a:latin typeface="Microsoft YaHei Light" panose="020B0502040204020203" pitchFamily="34" charset="-122"/>
                <a:ea typeface="Microsoft YaHei Light" panose="020B0502040204020203" pitchFamily="34" charset="-122"/>
              </a:rPr>
              <a:t>网关</a:t>
            </a:r>
            <a:r>
              <a:rPr lang="en-US" altLang="zh-CN" dirty="0">
                <a:solidFill>
                  <a:srgbClr val="24292E"/>
                </a:solidFill>
                <a:latin typeface="Microsoft YaHei Light" panose="020B0502040204020203" pitchFamily="34" charset="-122"/>
                <a:ea typeface="Microsoft YaHei Light" panose="020B0502040204020203" pitchFamily="34" charset="-122"/>
              </a:rPr>
              <a:t>(</a:t>
            </a:r>
            <a:r>
              <a:rPr lang="en" altLang="zh-CN" dirty="0">
                <a:solidFill>
                  <a:srgbClr val="24292E"/>
                </a:solidFill>
                <a:latin typeface="Microsoft YaHei Light" panose="020B0502040204020203" pitchFamily="34" charset="-122"/>
                <a:ea typeface="Microsoft YaHei Light" panose="020B0502040204020203" pitchFamily="34" charset="-122"/>
              </a:rPr>
              <a:t>Internet Gateways)**</a:t>
            </a:r>
            <a:r>
              <a:rPr lang="zh-CN" altLang="en-US" dirty="0">
                <a:solidFill>
                  <a:srgbClr val="24292E"/>
                </a:solidFill>
                <a:latin typeface="Microsoft YaHei Light" panose="020B0502040204020203" pitchFamily="34" charset="-122"/>
                <a:ea typeface="Microsoft YaHei Light" panose="020B0502040204020203" pitchFamily="34" charset="-122"/>
              </a:rPr>
              <a:t>的路由的子网</a:t>
            </a:r>
          </a:p>
          <a:p>
            <a:pPr marL="742950" lvl="1" indent="-285750">
              <a:buFont typeface="Arial" panose="020B0604020202020204" pitchFamily="34" charset="0"/>
              <a:buChar char="•"/>
            </a:pPr>
            <a:r>
              <a:rPr lang="zh-CN" altLang="en-US" dirty="0">
                <a:solidFill>
                  <a:srgbClr val="24292E"/>
                </a:solidFill>
                <a:latin typeface="Microsoft YaHei Light" panose="020B0502040204020203" pitchFamily="34" charset="-122"/>
                <a:ea typeface="Microsoft YaHei Light" panose="020B0502040204020203" pitchFamily="34" charset="-122"/>
              </a:rPr>
              <a:t>仅限 </a:t>
            </a:r>
            <a:r>
              <a:rPr lang="en" altLang="zh-CN" dirty="0">
                <a:solidFill>
                  <a:srgbClr val="24292E"/>
                </a:solidFill>
                <a:latin typeface="Microsoft YaHei Light" panose="020B0502040204020203" pitchFamily="34" charset="-122"/>
                <a:ea typeface="Microsoft YaHei Light" panose="020B0502040204020203" pitchFamily="34" charset="-122"/>
              </a:rPr>
              <a:t>VPN </a:t>
            </a:r>
            <a:r>
              <a:rPr lang="zh-CN" altLang="en-US" dirty="0">
                <a:solidFill>
                  <a:srgbClr val="24292E"/>
                </a:solidFill>
                <a:latin typeface="Microsoft YaHei Light" panose="020B0502040204020203" pitchFamily="34" charset="-122"/>
                <a:ea typeface="Microsoft YaHei Light" panose="020B0502040204020203" pitchFamily="34" charset="-122"/>
              </a:rPr>
              <a:t>的子网</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zh-CN" altLang="en-US" dirty="0">
                <a:solidFill>
                  <a:srgbClr val="24292E"/>
                </a:solidFill>
                <a:latin typeface="Microsoft YaHei Light" panose="020B0502040204020203" pitchFamily="34" charset="-122"/>
                <a:ea typeface="Microsoft YaHei Light" panose="020B0502040204020203" pitchFamily="34" charset="-122"/>
              </a:rPr>
              <a:t>特别的</a:t>
            </a:r>
            <a:r>
              <a:rPr lang="en-US" altLang="zh-CN" dirty="0">
                <a:solidFill>
                  <a:srgbClr val="24292E"/>
                </a:solidFill>
                <a:latin typeface="Microsoft YaHei Light" panose="020B0502040204020203" pitchFamily="34" charset="-122"/>
                <a:ea typeface="Microsoft YaHei Light" panose="020B0502040204020203" pitchFamily="34" charset="-122"/>
              </a:rPr>
              <a:t>,</a:t>
            </a:r>
            <a:r>
              <a:rPr lang="zh-CN" altLang="en-US" dirty="0">
                <a:solidFill>
                  <a:srgbClr val="24292E"/>
                </a:solidFill>
                <a:latin typeface="Microsoft YaHei Light" panose="020B0502040204020203" pitchFamily="34" charset="-122"/>
                <a:ea typeface="Microsoft YaHei Light" panose="020B0502040204020203" pitchFamily="34" charset="-122"/>
              </a:rPr>
              <a:t>一个子网没有通向 </a:t>
            </a:r>
            <a:r>
              <a:rPr lang="en" altLang="zh-CN" dirty="0">
                <a:solidFill>
                  <a:srgbClr val="24292E"/>
                </a:solidFill>
                <a:latin typeface="Microsoft YaHei Light" panose="020B0502040204020203" pitchFamily="34" charset="-122"/>
                <a:ea typeface="Microsoft YaHei Light" panose="020B0502040204020203" pitchFamily="34" charset="-122"/>
              </a:rPr>
              <a:t>Internet </a:t>
            </a:r>
            <a:r>
              <a:rPr lang="zh-CN" altLang="en-US" dirty="0">
                <a:solidFill>
                  <a:srgbClr val="24292E"/>
                </a:solidFill>
                <a:latin typeface="Microsoft YaHei Light" panose="020B0502040204020203" pitchFamily="34" charset="-122"/>
                <a:ea typeface="Microsoft YaHei Light" panose="020B0502040204020203" pitchFamily="34" charset="-122"/>
              </a:rPr>
              <a:t>网关</a:t>
            </a:r>
            <a:r>
              <a:rPr lang="en-US" altLang="zh-CN" dirty="0">
                <a:solidFill>
                  <a:srgbClr val="24292E"/>
                </a:solidFill>
                <a:latin typeface="Microsoft YaHei Light" panose="020B0502040204020203" pitchFamily="34" charset="-122"/>
                <a:ea typeface="Microsoft YaHei Light" panose="020B0502040204020203" pitchFamily="34" charset="-122"/>
              </a:rPr>
              <a:t>(</a:t>
            </a:r>
            <a:r>
              <a:rPr lang="en" altLang="zh-CN" dirty="0">
                <a:solidFill>
                  <a:srgbClr val="24292E"/>
                </a:solidFill>
                <a:latin typeface="Microsoft YaHei Light" panose="020B0502040204020203" pitchFamily="34" charset="-122"/>
                <a:ea typeface="Microsoft YaHei Light" panose="020B0502040204020203" pitchFamily="34" charset="-122"/>
              </a:rPr>
              <a:t>Internet Gateways)</a:t>
            </a:r>
            <a:r>
              <a:rPr lang="zh-CN" altLang="en-US" dirty="0">
                <a:solidFill>
                  <a:srgbClr val="24292E"/>
                </a:solidFill>
                <a:latin typeface="Microsoft YaHei Light" panose="020B0502040204020203" pitchFamily="34" charset="-122"/>
                <a:ea typeface="Microsoft YaHei Light" panose="020B0502040204020203" pitchFamily="34" charset="-122"/>
              </a:rPr>
              <a:t>的路由</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zh-CN" altLang="en-US" dirty="0">
                <a:solidFill>
                  <a:srgbClr val="24292E"/>
                </a:solidFill>
                <a:latin typeface="Microsoft YaHei Light" panose="020B0502040204020203" pitchFamily="34" charset="-122"/>
                <a:ea typeface="Microsoft YaHei Light" panose="020B0502040204020203" pitchFamily="34" charset="-122"/>
              </a:rPr>
              <a:t>但其流量会被路由到虚拟专用网关以进行 </a:t>
            </a:r>
            <a:r>
              <a:rPr lang="en" altLang="zh-CN" dirty="0">
                <a:solidFill>
                  <a:srgbClr val="24292E"/>
                </a:solidFill>
                <a:latin typeface="Microsoft YaHei Light" panose="020B0502040204020203" pitchFamily="34" charset="-122"/>
                <a:ea typeface="Microsoft YaHei Light" panose="020B0502040204020203" pitchFamily="34" charset="-122"/>
              </a:rPr>
              <a:t>VPN </a:t>
            </a:r>
            <a:r>
              <a:rPr lang="zh-CN" altLang="en-US" dirty="0">
                <a:solidFill>
                  <a:srgbClr val="24292E"/>
                </a:solidFill>
                <a:latin typeface="Microsoft YaHei Light" panose="020B0502040204020203" pitchFamily="34" charset="-122"/>
                <a:ea typeface="Microsoft YaHei Light" panose="020B0502040204020203" pitchFamily="34" charset="-122"/>
              </a:rPr>
              <a:t>连接</a:t>
            </a:r>
            <a:r>
              <a:rPr lang="en-US" altLang="zh-CN" dirty="0">
                <a:solidFill>
                  <a:srgbClr val="24292E"/>
                </a:solidFill>
                <a:latin typeface="Microsoft YaHei Light" panose="020B0502040204020203" pitchFamily="34" charset="-122"/>
                <a:ea typeface="Microsoft YaHei Light" panose="020B0502040204020203" pitchFamily="34" charset="-122"/>
              </a:rPr>
              <a:t>, </a:t>
            </a:r>
            <a:r>
              <a:rPr lang="zh-CN" altLang="en-US" dirty="0">
                <a:solidFill>
                  <a:srgbClr val="24292E"/>
                </a:solidFill>
                <a:latin typeface="Microsoft YaHei Light" panose="020B0502040204020203" pitchFamily="34" charset="-122"/>
                <a:ea typeface="Microsoft YaHei Light" panose="020B0502040204020203" pitchFamily="34" charset="-122"/>
              </a:rPr>
              <a:t>则这个子网就是仅限 </a:t>
            </a:r>
            <a:r>
              <a:rPr lang="en" altLang="zh-CN" dirty="0">
                <a:solidFill>
                  <a:srgbClr val="24292E"/>
                </a:solidFill>
                <a:latin typeface="Microsoft YaHei Light" panose="020B0502040204020203" pitchFamily="34" charset="-122"/>
                <a:ea typeface="Microsoft YaHei Light" panose="020B0502040204020203" pitchFamily="34" charset="-122"/>
              </a:rPr>
              <a:t>VPN </a:t>
            </a:r>
            <a:r>
              <a:rPr lang="zh-CN" altLang="en-US" dirty="0">
                <a:solidFill>
                  <a:srgbClr val="24292E"/>
                </a:solidFill>
                <a:latin typeface="Microsoft YaHei Light" panose="020B0502040204020203" pitchFamily="34" charset="-122"/>
                <a:ea typeface="Microsoft YaHei Light" panose="020B0502040204020203" pitchFamily="34" charset="-122"/>
              </a:rPr>
              <a:t>的子网</a:t>
            </a:r>
            <a:endParaRPr lang="zh-CN" altLang="en-US" dirty="0">
              <a:solidFill>
                <a:srgbClr val="24292E"/>
              </a:solidFill>
              <a:effectLst/>
              <a:latin typeface="Microsoft YaHei Light" panose="020B0502040204020203" pitchFamily="34" charset="-122"/>
              <a:ea typeface="Microsoft YaHei Light" panose="020B0502040204020203" pitchFamily="34" charset="-122"/>
            </a:endParaRPr>
          </a:p>
        </p:txBody>
      </p:sp>
      <p:pic>
        <p:nvPicPr>
          <p:cNvPr id="12" name="图片 11">
            <a:extLst>
              <a:ext uri="{FF2B5EF4-FFF2-40B4-BE49-F238E27FC236}">
                <a16:creationId xmlns:a16="http://schemas.microsoft.com/office/drawing/2014/main" id="{3F6C5529-8C4B-EE4A-96B2-045B4FC08394}"/>
              </a:ext>
            </a:extLst>
          </p:cNvPr>
          <p:cNvPicPr>
            <a:picLocks noChangeAspect="1"/>
          </p:cNvPicPr>
          <p:nvPr/>
        </p:nvPicPr>
        <p:blipFill>
          <a:blip r:embed="rId4">
            <a:alphaModFix amt="33000"/>
          </a:blip>
          <a:stretch>
            <a:fillRect/>
          </a:stretch>
        </p:blipFill>
        <p:spPr>
          <a:xfrm>
            <a:off x="669924" y="1610395"/>
            <a:ext cx="10970782" cy="4048373"/>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4942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2.</a:t>
            </a:r>
            <a:r>
              <a:rPr lang="en-US" altLang="zh-CN" dirty="0">
                <a:latin typeface="Microsoft YaHei Light" panose="020B0502040204020203" pitchFamily="34" charset="-122"/>
                <a:ea typeface="Microsoft YaHei Light" panose="020B0502040204020203" pitchFamily="34" charset="-122"/>
              </a:rPr>
              <a:t> Internet</a:t>
            </a: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rPr>
              <a:t>Gateway/NAT</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pic>
        <p:nvPicPr>
          <p:cNvPr id="8" name="图片 7">
            <a:extLst>
              <a:ext uri="{FF2B5EF4-FFF2-40B4-BE49-F238E27FC236}">
                <a16:creationId xmlns:a16="http://schemas.microsoft.com/office/drawing/2014/main" id="{E948BA27-8F63-204C-9AD3-0AF9B816C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244" y="4280906"/>
            <a:ext cx="8197922" cy="2361107"/>
          </a:xfrm>
          <a:prstGeom prst="rect">
            <a:avLst/>
          </a:prstGeom>
        </p:spPr>
      </p:pic>
      <p:sp>
        <p:nvSpPr>
          <p:cNvPr id="9" name="矩形 8">
            <a:extLst>
              <a:ext uri="{FF2B5EF4-FFF2-40B4-BE49-F238E27FC236}">
                <a16:creationId xmlns:a16="http://schemas.microsoft.com/office/drawing/2014/main" id="{785DA5CB-C640-AA4E-A960-60841164E1FF}"/>
              </a:ext>
            </a:extLst>
          </p:cNvPr>
          <p:cNvSpPr/>
          <p:nvPr/>
        </p:nvSpPr>
        <p:spPr>
          <a:xfrm>
            <a:off x="669924" y="1156299"/>
            <a:ext cx="10850563" cy="2308324"/>
          </a:xfrm>
          <a:prstGeom prst="rect">
            <a:avLst/>
          </a:prstGeom>
        </p:spPr>
        <p:txBody>
          <a:bodyPr wrap="square">
            <a:spAutoFit/>
          </a:bodyPr>
          <a:lstStyle/>
          <a:p>
            <a:pPr marL="285750"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 </a:t>
            </a:r>
            <a:r>
              <a:rPr lang="en" altLang="zh-CN" b="1" dirty="0">
                <a:latin typeface="Microsoft YaHei Light" panose="020B0502040204020203" pitchFamily="34" charset="-122"/>
                <a:ea typeface="Microsoft YaHei Light" panose="020B0502040204020203" pitchFamily="34" charset="-122"/>
              </a:rPr>
              <a:t>Internet </a:t>
            </a:r>
            <a:r>
              <a:rPr lang="zh-CN" altLang="en-US" b="1" dirty="0">
                <a:latin typeface="Microsoft YaHei Light" panose="020B0502040204020203" pitchFamily="34" charset="-122"/>
                <a:ea typeface="Microsoft YaHei Light" panose="020B0502040204020203" pitchFamily="34" charset="-122"/>
              </a:rPr>
              <a:t>网关</a:t>
            </a:r>
            <a:endParaRPr lang="en-US" altLang="zh-CN" b="1" dirty="0">
              <a:latin typeface="Microsoft YaHei Light" panose="020B0502040204020203" pitchFamily="34" charset="-122"/>
              <a:ea typeface="Microsoft YaHei Light" panose="020B0502040204020203" pitchFamily="34" charset="-122"/>
            </a:endParaRPr>
          </a:p>
          <a:p>
            <a:pPr marL="742950" lvl="1"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可实现 </a:t>
            </a:r>
            <a:r>
              <a:rPr lang="en" altLang="zh-CN" dirty="0">
                <a:latin typeface="Microsoft YaHei Light" panose="020B0502040204020203" pitchFamily="34" charset="-122"/>
                <a:ea typeface="Microsoft YaHei Light" panose="020B0502040204020203" pitchFamily="34" charset="-122"/>
              </a:rPr>
              <a:t>VPC </a:t>
            </a:r>
            <a:r>
              <a:rPr lang="zh-CN" altLang="en-US" dirty="0">
                <a:latin typeface="Microsoft YaHei Light" panose="020B0502040204020203" pitchFamily="34" charset="-122"/>
                <a:ea typeface="Microsoft YaHei Light" panose="020B0502040204020203" pitchFamily="34" charset="-122"/>
              </a:rPr>
              <a:t>中的实例与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之间的通信</a:t>
            </a:r>
          </a:p>
          <a:p>
            <a:pPr marL="285750"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用途</a:t>
            </a:r>
            <a:r>
              <a:rPr lang="en-US" altLang="zh-CN" dirty="0">
                <a:latin typeface="Microsoft YaHei Light" panose="020B0502040204020203" pitchFamily="34" charset="-122"/>
                <a:ea typeface="Microsoft YaHei Light" panose="020B0502040204020203" pitchFamily="34" charset="-122"/>
              </a:rPr>
              <a:t>:</a:t>
            </a:r>
          </a:p>
          <a:p>
            <a:pPr marL="742950" lvl="1"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在 </a:t>
            </a:r>
            <a:r>
              <a:rPr lang="en" altLang="zh-CN" dirty="0">
                <a:latin typeface="Microsoft YaHei Light" panose="020B0502040204020203" pitchFamily="34" charset="-122"/>
                <a:ea typeface="Microsoft YaHei Light" panose="020B0502040204020203" pitchFamily="34" charset="-122"/>
              </a:rPr>
              <a:t>VPC </a:t>
            </a:r>
            <a:r>
              <a:rPr lang="zh-CN" altLang="en-US" dirty="0">
                <a:latin typeface="Microsoft YaHei Light" panose="020B0502040204020203" pitchFamily="34" charset="-122"/>
                <a:ea typeface="Microsoft YaHei Light" panose="020B0502040204020203" pitchFamily="34" charset="-122"/>
              </a:rPr>
              <a:t>路由表中为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可路由流量提供目标</a:t>
            </a:r>
          </a:p>
          <a:p>
            <a:pPr marL="742950" lvl="1"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为已经分配了公有 </a:t>
            </a:r>
            <a:r>
              <a:rPr lang="en" altLang="zh-CN" dirty="0">
                <a:latin typeface="Microsoft YaHei Light" panose="020B0502040204020203" pitchFamily="34" charset="-122"/>
                <a:ea typeface="Microsoft YaHei Light" panose="020B0502040204020203" pitchFamily="34" charset="-122"/>
              </a:rPr>
              <a:t>IPv4 </a:t>
            </a:r>
            <a:r>
              <a:rPr lang="zh-CN" altLang="en-US" dirty="0">
                <a:latin typeface="Microsoft YaHei Light" panose="020B0502040204020203" pitchFamily="34" charset="-122"/>
                <a:ea typeface="Microsoft YaHei Light" panose="020B0502040204020203" pitchFamily="34" charset="-122"/>
              </a:rPr>
              <a:t>地址的实例执行网络地址转换 </a:t>
            </a:r>
            <a:r>
              <a:rPr lang="en-US" altLang="zh-CN" dirty="0">
                <a:latin typeface="Microsoft YaHei Light" panose="020B0502040204020203" pitchFamily="34" charset="-122"/>
                <a:ea typeface="Microsoft YaHei Light" panose="020B0502040204020203" pitchFamily="34" charset="-122"/>
              </a:rPr>
              <a:t>(</a:t>
            </a:r>
            <a:r>
              <a:rPr lang="en" altLang="zh-CN" dirty="0">
                <a:latin typeface="Microsoft YaHei Light" panose="020B0502040204020203" pitchFamily="34" charset="-122"/>
                <a:ea typeface="Microsoft YaHei Light" panose="020B0502040204020203" pitchFamily="34" charset="-122"/>
              </a:rPr>
              <a:t>NAT)</a:t>
            </a:r>
          </a:p>
          <a:p>
            <a:pPr marL="285750" indent="-285750">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当生成</a:t>
            </a:r>
            <a:r>
              <a:rPr lang="en" altLang="zh-CN" dirty="0">
                <a:latin typeface="Microsoft YaHei Light" panose="020B0502040204020203" pitchFamily="34" charset="-122"/>
                <a:ea typeface="Microsoft YaHei Light" panose="020B0502040204020203" pitchFamily="34" charset="-122"/>
              </a:rPr>
              <a:t>AWS</a:t>
            </a:r>
            <a:r>
              <a:rPr lang="zh-CN" altLang="en-US" dirty="0">
                <a:latin typeface="Microsoft YaHei Light" panose="020B0502040204020203" pitchFamily="34" charset="-122"/>
                <a:ea typeface="Microsoft YaHei Light" panose="020B0502040204020203" pitchFamily="34" charset="-122"/>
              </a:rPr>
              <a:t>账户的时候，</a:t>
            </a:r>
            <a:r>
              <a:rPr lang="en" altLang="zh-CN" dirty="0">
                <a:latin typeface="Microsoft YaHei Light" panose="020B0502040204020203" pitchFamily="34" charset="-122"/>
                <a:ea typeface="Microsoft YaHei Light" panose="020B0502040204020203" pitchFamily="34" charset="-122"/>
              </a:rPr>
              <a:t>AWS</a:t>
            </a:r>
            <a:r>
              <a:rPr lang="zh-CN" altLang="en-US" dirty="0">
                <a:latin typeface="Microsoft YaHei Light" panose="020B0502040204020203" pitchFamily="34" charset="-122"/>
                <a:ea typeface="Microsoft YaHei Light" panose="020B0502040204020203" pitchFamily="34" charset="-122"/>
              </a:rPr>
              <a:t>系统会默认的在每一个区域内都生成一个默认的</a:t>
            </a:r>
            <a:r>
              <a:rPr lang="en" altLang="zh-CN" dirty="0">
                <a:latin typeface="Microsoft YaHei Light" panose="020B0502040204020203" pitchFamily="34" charset="-122"/>
                <a:ea typeface="Microsoft YaHei Light" panose="020B0502040204020203" pitchFamily="34" charset="-122"/>
              </a:rPr>
              <a:t>VPC</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并且这个默认的</a:t>
            </a:r>
            <a:r>
              <a:rPr lang="en" altLang="zh-CN" dirty="0">
                <a:latin typeface="Microsoft YaHei Light" panose="020B0502040204020203" pitchFamily="34" charset="-122"/>
                <a:ea typeface="Microsoft YaHei Light" panose="020B0502040204020203" pitchFamily="34" charset="-122"/>
              </a:rPr>
              <a:t>VPC</a:t>
            </a:r>
            <a:r>
              <a:rPr lang="zh-CN" altLang="en-US" dirty="0">
                <a:latin typeface="Microsoft YaHei Light" panose="020B0502040204020203" pitchFamily="34" charset="-122"/>
                <a:ea typeface="Microsoft YaHei Light" panose="020B0502040204020203" pitchFamily="34" charset="-122"/>
              </a:rPr>
              <a:t>已经绑定了一个</a:t>
            </a:r>
            <a:r>
              <a:rPr lang="en" altLang="zh-CN" dirty="0">
                <a:latin typeface="Microsoft YaHei Light" panose="020B0502040204020203" pitchFamily="34" charset="-122"/>
                <a:ea typeface="Microsoft YaHei Light" panose="020B0502040204020203" pitchFamily="34" charset="-122"/>
              </a:rPr>
              <a:t>Internet</a:t>
            </a:r>
            <a:r>
              <a:rPr lang="zh-CN" altLang="en-US" dirty="0">
                <a:latin typeface="Microsoft YaHei Light" panose="020B0502040204020203" pitchFamily="34" charset="-122"/>
                <a:ea typeface="Microsoft YaHei Light" panose="020B0502040204020203" pitchFamily="34" charset="-122"/>
              </a:rPr>
              <a:t>网关；一个</a:t>
            </a:r>
            <a:r>
              <a:rPr lang="en" altLang="zh-CN" dirty="0">
                <a:latin typeface="Microsoft YaHei Light" panose="020B0502040204020203" pitchFamily="34" charset="-122"/>
                <a:ea typeface="Microsoft YaHei Light" panose="020B0502040204020203" pitchFamily="34" charset="-122"/>
              </a:rPr>
              <a:t>Internet</a:t>
            </a:r>
            <a:r>
              <a:rPr lang="zh-CN" altLang="en-US" dirty="0">
                <a:latin typeface="Microsoft YaHei Light" panose="020B0502040204020203" pitchFamily="34" charset="-122"/>
                <a:ea typeface="Microsoft YaHei Light" panose="020B0502040204020203" pitchFamily="34" charset="-122"/>
              </a:rPr>
              <a:t>网关一次只能绑定一个</a:t>
            </a:r>
            <a:r>
              <a:rPr lang="en" altLang="zh-CN" dirty="0">
                <a:latin typeface="Microsoft YaHei Light" panose="020B0502040204020203" pitchFamily="34" charset="-122"/>
                <a:ea typeface="Microsoft YaHei Light" panose="020B0502040204020203" pitchFamily="34" charset="-122"/>
              </a:rPr>
              <a:t>VPC</a:t>
            </a:r>
            <a:r>
              <a:rPr lang="zh-CN" altLang="e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当</a:t>
            </a:r>
            <a:r>
              <a:rPr lang="en" altLang="zh-CN" dirty="0">
                <a:latin typeface="Microsoft YaHei Light" panose="020B0502040204020203" pitchFamily="34" charset="-122"/>
                <a:ea typeface="Microsoft YaHei Light" panose="020B0502040204020203" pitchFamily="34" charset="-122"/>
              </a:rPr>
              <a:t>VPC</a:t>
            </a:r>
            <a:r>
              <a:rPr lang="zh-CN" altLang="en-US" dirty="0">
                <a:latin typeface="Microsoft YaHei Light" panose="020B0502040204020203" pitchFamily="34" charset="-122"/>
                <a:ea typeface="Microsoft YaHei Light" panose="020B0502040204020203" pitchFamily="34" charset="-122"/>
              </a:rPr>
              <a:t>中有</a:t>
            </a:r>
            <a:r>
              <a:rPr lang="en" altLang="zh-CN" dirty="0">
                <a:latin typeface="Microsoft YaHei Light" panose="020B0502040204020203" pitchFamily="34" charset="-122"/>
                <a:ea typeface="Microsoft YaHei Light" panose="020B0502040204020203" pitchFamily="34" charset="-122"/>
              </a:rPr>
              <a:t>EC2</a:t>
            </a:r>
            <a:r>
              <a:rPr lang="zh-CN" altLang="en-US" dirty="0">
                <a:latin typeface="Microsoft YaHei Light" panose="020B0502040204020203" pitchFamily="34" charset="-122"/>
                <a:ea typeface="Microsoft YaHei Light" panose="020B0502040204020203" pitchFamily="34" charset="-122"/>
              </a:rPr>
              <a:t>实例等</a:t>
            </a:r>
            <a:r>
              <a:rPr lang="en" altLang="zh-CN" dirty="0">
                <a:latin typeface="Microsoft YaHei Light" panose="020B0502040204020203" pitchFamily="34" charset="-122"/>
                <a:ea typeface="Microsoft YaHei Light" panose="020B0502040204020203" pitchFamily="34" charset="-122"/>
              </a:rPr>
              <a:t>AWS</a:t>
            </a:r>
            <a:r>
              <a:rPr lang="zh-CN" altLang="en-US" dirty="0">
                <a:latin typeface="Microsoft YaHei Light" panose="020B0502040204020203" pitchFamily="34" charset="-122"/>
                <a:ea typeface="Microsoft YaHei Light" panose="020B0502040204020203" pitchFamily="34" charset="-122"/>
              </a:rPr>
              <a:t>资源的时候，</a:t>
            </a:r>
            <a:r>
              <a:rPr lang="en" altLang="zh-CN" dirty="0">
                <a:latin typeface="Microsoft YaHei Light" panose="020B0502040204020203" pitchFamily="34" charset="-122"/>
                <a:ea typeface="Microsoft YaHei Light" panose="020B0502040204020203" pitchFamily="34" charset="-122"/>
              </a:rPr>
              <a:t>Internet</a:t>
            </a:r>
            <a:r>
              <a:rPr lang="zh-CN" altLang="en-US" dirty="0">
                <a:latin typeface="Microsoft YaHei Light" panose="020B0502040204020203" pitchFamily="34" charset="-122"/>
                <a:ea typeface="Microsoft YaHei Light" panose="020B0502040204020203" pitchFamily="34" charset="-122"/>
              </a:rPr>
              <a:t>网关是不能手动和相结合的</a:t>
            </a:r>
            <a:r>
              <a:rPr lang="en" altLang="zh-CN" dirty="0">
                <a:latin typeface="Microsoft YaHei Light" panose="020B0502040204020203" pitchFamily="34" charset="-122"/>
                <a:ea typeface="Microsoft YaHei Light" panose="020B0502040204020203" pitchFamily="34" charset="-122"/>
              </a:rPr>
              <a:t>VPC</a:t>
            </a:r>
            <a:r>
              <a:rPr lang="zh-CN" altLang="en-US" dirty="0">
                <a:latin typeface="Microsoft YaHei Light" panose="020B0502040204020203" pitchFamily="34" charset="-122"/>
                <a:ea typeface="Microsoft YaHei Light" panose="020B0502040204020203" pitchFamily="34" charset="-122"/>
              </a:rPr>
              <a:t>相分离的</a:t>
            </a:r>
          </a:p>
        </p:txBody>
      </p:sp>
      <p:sp>
        <p:nvSpPr>
          <p:cNvPr id="10" name="矩形 9">
            <a:extLst>
              <a:ext uri="{FF2B5EF4-FFF2-40B4-BE49-F238E27FC236}">
                <a16:creationId xmlns:a16="http://schemas.microsoft.com/office/drawing/2014/main" id="{28C56749-9C17-9D4C-87E8-3B272FC90378}"/>
              </a:ext>
            </a:extLst>
          </p:cNvPr>
          <p:cNvSpPr/>
          <p:nvPr/>
        </p:nvSpPr>
        <p:spPr>
          <a:xfrm>
            <a:off x="669924" y="3549599"/>
            <a:ext cx="10850563" cy="646331"/>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24292E"/>
                </a:solidFill>
                <a:latin typeface="Microsoft YaHei Light" panose="020B0502040204020203" pitchFamily="34" charset="-122"/>
                <a:ea typeface="Microsoft YaHei Light" panose="020B0502040204020203" pitchFamily="34" charset="-122"/>
              </a:rPr>
              <a:t>网络地址转换 </a:t>
            </a:r>
            <a:r>
              <a:rPr lang="en-US" altLang="zh-CN" b="1" dirty="0">
                <a:solidFill>
                  <a:srgbClr val="24292E"/>
                </a:solidFill>
                <a:latin typeface="Microsoft YaHei Light" panose="020B0502040204020203" pitchFamily="34" charset="-122"/>
                <a:ea typeface="Microsoft YaHei Light" panose="020B0502040204020203" pitchFamily="34" charset="-122"/>
              </a:rPr>
              <a:t>(</a:t>
            </a:r>
            <a:r>
              <a:rPr lang="en" altLang="zh-CN" b="1" dirty="0">
                <a:solidFill>
                  <a:srgbClr val="24292E"/>
                </a:solidFill>
                <a:latin typeface="Microsoft YaHei Light" panose="020B0502040204020203" pitchFamily="34" charset="-122"/>
                <a:ea typeface="Microsoft YaHei Light" panose="020B0502040204020203" pitchFamily="34" charset="-122"/>
              </a:rPr>
              <a:t>NAT) </a:t>
            </a:r>
            <a:r>
              <a:rPr lang="zh-CN" altLang="en-US" b="1" dirty="0">
                <a:solidFill>
                  <a:srgbClr val="24292E"/>
                </a:solidFill>
                <a:latin typeface="Microsoft YaHei Light" panose="020B0502040204020203" pitchFamily="34" charset="-122"/>
                <a:ea typeface="Microsoft YaHei Light" panose="020B0502040204020203" pitchFamily="34" charset="-122"/>
              </a:rPr>
              <a:t>网关</a:t>
            </a:r>
            <a:endParaRPr lang="en-US" altLang="zh-CN" b="1" dirty="0">
              <a:solidFill>
                <a:srgbClr val="24292E"/>
              </a:solidFill>
              <a:latin typeface="Microsoft YaHei Light" panose="020B0502040204020203" pitchFamily="34" charset="-122"/>
              <a:ea typeface="Microsoft YaHei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Microsoft YaHei Light" panose="020B0502040204020203" pitchFamily="34" charset="-122"/>
                <a:ea typeface="Microsoft YaHei Light" panose="020B0502040204020203" pitchFamily="34" charset="-122"/>
              </a:rPr>
              <a:t>允许私有子网中的实例连接到 </a:t>
            </a:r>
            <a:r>
              <a:rPr lang="en" altLang="zh-CN" dirty="0">
                <a:solidFill>
                  <a:srgbClr val="24292E"/>
                </a:solidFill>
                <a:latin typeface="Microsoft YaHei Light" panose="020B0502040204020203" pitchFamily="34" charset="-122"/>
                <a:ea typeface="Microsoft YaHei Light" panose="020B0502040204020203" pitchFamily="34" charset="-122"/>
              </a:rPr>
              <a:t>Internet </a:t>
            </a:r>
            <a:r>
              <a:rPr lang="zh-CN" altLang="en-US" dirty="0">
                <a:solidFill>
                  <a:srgbClr val="24292E"/>
                </a:solidFill>
                <a:latin typeface="Microsoft YaHei Light" panose="020B0502040204020203" pitchFamily="34" charset="-122"/>
                <a:ea typeface="Microsoft YaHei Light" panose="020B0502040204020203" pitchFamily="34" charset="-122"/>
              </a:rPr>
              <a:t>或其他 </a:t>
            </a:r>
            <a:r>
              <a:rPr lang="en" altLang="zh-CN" dirty="0">
                <a:solidFill>
                  <a:srgbClr val="24292E"/>
                </a:solidFill>
                <a:latin typeface="Microsoft YaHei Light" panose="020B0502040204020203" pitchFamily="34" charset="-122"/>
                <a:ea typeface="Microsoft YaHei Light" panose="020B0502040204020203" pitchFamily="34" charset="-122"/>
              </a:rPr>
              <a:t>AWS </a:t>
            </a:r>
            <a:r>
              <a:rPr lang="zh-CN" altLang="en-US" dirty="0">
                <a:solidFill>
                  <a:srgbClr val="24292E"/>
                </a:solidFill>
                <a:latin typeface="Microsoft YaHei Light" panose="020B0502040204020203" pitchFamily="34" charset="-122"/>
                <a:ea typeface="Microsoft YaHei Light" panose="020B0502040204020203" pitchFamily="34" charset="-122"/>
              </a:rPr>
              <a:t>服务，但阻止 </a:t>
            </a:r>
            <a:r>
              <a:rPr lang="en" altLang="zh-CN" dirty="0">
                <a:solidFill>
                  <a:srgbClr val="24292E"/>
                </a:solidFill>
                <a:latin typeface="Microsoft YaHei Light" panose="020B0502040204020203" pitchFamily="34" charset="-122"/>
                <a:ea typeface="Microsoft YaHei Light" panose="020B0502040204020203" pitchFamily="34" charset="-122"/>
              </a:rPr>
              <a:t>Internet </a:t>
            </a:r>
            <a:r>
              <a:rPr lang="zh-CN" altLang="en-US" dirty="0">
                <a:solidFill>
                  <a:srgbClr val="24292E"/>
                </a:solidFill>
                <a:latin typeface="Microsoft YaHei Light" panose="020B0502040204020203" pitchFamily="34" charset="-122"/>
                <a:ea typeface="Microsoft YaHei Light" panose="020B0502040204020203" pitchFamily="34" charset="-122"/>
              </a:rPr>
              <a:t>发起与这些实例的连接</a:t>
            </a: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826322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3.</a:t>
            </a:r>
            <a:r>
              <a:rPr lang="zh-CN" altLang="en-US" dirty="0"/>
              <a:t>弹性</a:t>
            </a:r>
            <a:r>
              <a:rPr lang="en-US" altLang="zh-CN" dirty="0"/>
              <a:t>IP</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7" name="矩形 6">
            <a:extLst>
              <a:ext uri="{FF2B5EF4-FFF2-40B4-BE49-F238E27FC236}">
                <a16:creationId xmlns:a16="http://schemas.microsoft.com/office/drawing/2014/main" id="{BC6BE196-E1A9-2749-9094-EBCD86E1DEB0}"/>
              </a:ext>
            </a:extLst>
          </p:cNvPr>
          <p:cNvSpPr/>
          <p:nvPr/>
        </p:nvSpPr>
        <p:spPr>
          <a:xfrm>
            <a:off x="669924" y="2181517"/>
            <a:ext cx="10466648" cy="253819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Light" panose="020B0502040204020203" pitchFamily="34" charset="-122"/>
                <a:ea typeface="Microsoft YaHei Light" panose="020B0502040204020203" pitchFamily="34" charset="-122"/>
              </a:rPr>
              <a:t>弹性 </a:t>
            </a:r>
            <a:r>
              <a:rPr lang="en" altLang="zh-CN" b="1" dirty="0">
                <a:latin typeface="Microsoft YaHei Light" panose="020B0502040204020203" pitchFamily="34" charset="-122"/>
                <a:ea typeface="Microsoft YaHei Light" panose="020B0502040204020203" pitchFamily="34" charset="-122"/>
              </a:rPr>
              <a:t>IP </a:t>
            </a:r>
            <a:r>
              <a:rPr lang="zh-CN" altLang="en-US" b="1" dirty="0">
                <a:latin typeface="Microsoft YaHei Light" panose="020B0502040204020203" pitchFamily="34" charset="-122"/>
                <a:ea typeface="Microsoft YaHei Light" panose="020B0502040204020203" pitchFamily="34" charset="-122"/>
              </a:rPr>
              <a:t>地址 </a:t>
            </a:r>
            <a:r>
              <a:rPr lang="zh-CN" altLang="en-US" dirty="0">
                <a:latin typeface="Microsoft YaHei Light" panose="020B0502040204020203" pitchFamily="34" charset="-122"/>
                <a:ea typeface="Microsoft YaHei Light" panose="020B0502040204020203" pitchFamily="34" charset="-122"/>
              </a:rPr>
              <a:t>是专为动态云计算设计的静态 </a:t>
            </a:r>
            <a:r>
              <a:rPr lang="en" altLang="zh-CN" dirty="0">
                <a:latin typeface="Microsoft YaHei Light" panose="020B0502040204020203" pitchFamily="34" charset="-122"/>
                <a:ea typeface="Microsoft YaHei Light" panose="020B0502040204020203" pitchFamily="34" charset="-122"/>
              </a:rPr>
              <a:t>IPv4 </a:t>
            </a:r>
            <a:r>
              <a:rPr lang="zh-CN" altLang="en-US" dirty="0">
                <a:latin typeface="Microsoft YaHei Light" panose="020B0502040204020203" pitchFamily="34" charset="-122"/>
                <a:ea typeface="Microsoft YaHei Light" panose="020B0502040204020203" pitchFamily="34" charset="-122"/>
              </a:rPr>
              <a:t>地址。弹性 </a:t>
            </a:r>
            <a:r>
              <a:rPr lang="en" altLang="zh-CN" dirty="0">
                <a:latin typeface="Microsoft YaHei Light" panose="020B0502040204020203" pitchFamily="34" charset="-122"/>
                <a:ea typeface="Microsoft YaHei Light" panose="020B0502040204020203" pitchFamily="34" charset="-122"/>
              </a:rPr>
              <a:t>IP </a:t>
            </a:r>
            <a:r>
              <a:rPr lang="zh-CN" altLang="en-US" dirty="0">
                <a:latin typeface="Microsoft YaHei Light" panose="020B0502040204020203" pitchFamily="34" charset="-122"/>
                <a:ea typeface="Microsoft YaHei Light" panose="020B0502040204020203" pitchFamily="34" charset="-122"/>
              </a:rPr>
              <a:t>地址与您的 </a:t>
            </a:r>
            <a:r>
              <a:rPr lang="en" altLang="zh-CN" dirty="0">
                <a:latin typeface="Microsoft YaHei Light" panose="020B0502040204020203" pitchFamily="34" charset="-122"/>
                <a:ea typeface="Microsoft YaHei Light" panose="020B0502040204020203" pitchFamily="34" charset="-122"/>
              </a:rPr>
              <a:t>AWS </a:t>
            </a:r>
            <a:r>
              <a:rPr lang="zh-CN" altLang="en-US" dirty="0">
                <a:latin typeface="Microsoft YaHei Light" panose="020B0502040204020203" pitchFamily="34" charset="-122"/>
                <a:ea typeface="Microsoft YaHei Light" panose="020B0502040204020203" pitchFamily="34" charset="-122"/>
              </a:rPr>
              <a:t>账户关联。借助弹性 </a:t>
            </a:r>
            <a:r>
              <a:rPr lang="en" altLang="zh-CN" dirty="0">
                <a:latin typeface="Microsoft YaHei Light" panose="020B0502040204020203" pitchFamily="34" charset="-122"/>
                <a:ea typeface="Microsoft YaHei Light" panose="020B0502040204020203" pitchFamily="34" charset="-122"/>
              </a:rPr>
              <a:t>IP </a:t>
            </a:r>
            <a:r>
              <a:rPr lang="zh-CN" altLang="en-US" dirty="0">
                <a:latin typeface="Microsoft YaHei Light" panose="020B0502040204020203" pitchFamily="34" charset="-122"/>
                <a:ea typeface="Microsoft YaHei Light" panose="020B0502040204020203" pitchFamily="34" charset="-122"/>
              </a:rPr>
              <a:t>地址，您可以快速将地址重新映射到您的账户中的另一个实例，从而屏蔽实例故障。</a:t>
            </a: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弹性 </a:t>
            </a:r>
            <a:r>
              <a:rPr lang="en" altLang="zh-CN" dirty="0">
                <a:latin typeface="Microsoft YaHei Light" panose="020B0502040204020203" pitchFamily="34" charset="-122"/>
                <a:ea typeface="Microsoft YaHei Light" panose="020B0502040204020203" pitchFamily="34" charset="-122"/>
              </a:rPr>
              <a:t>IP </a:t>
            </a:r>
            <a:r>
              <a:rPr lang="zh-CN" altLang="en-US" dirty="0">
                <a:latin typeface="Microsoft YaHei Light" panose="020B0502040204020203" pitchFamily="34" charset="-122"/>
                <a:ea typeface="Microsoft YaHei Light" panose="020B0502040204020203" pitchFamily="34" charset="-122"/>
              </a:rPr>
              <a:t>地址是公有 </a:t>
            </a:r>
            <a:r>
              <a:rPr lang="en" altLang="zh-CN" dirty="0">
                <a:latin typeface="Microsoft YaHei Light" panose="020B0502040204020203" pitchFamily="34" charset="-122"/>
                <a:ea typeface="Microsoft YaHei Light" panose="020B0502040204020203" pitchFamily="34" charset="-122"/>
              </a:rPr>
              <a:t>IPv4 </a:t>
            </a:r>
            <a:r>
              <a:rPr lang="zh-CN" altLang="en-US" dirty="0">
                <a:latin typeface="Microsoft YaHei Light" panose="020B0502040204020203" pitchFamily="34" charset="-122"/>
                <a:ea typeface="Microsoft YaHei Light" panose="020B0502040204020203" pitchFamily="34" charset="-122"/>
              </a:rPr>
              <a:t>地址，可通过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访问。如果您的实例没有公有 </a:t>
            </a:r>
            <a:r>
              <a:rPr lang="en" altLang="zh-CN" dirty="0">
                <a:latin typeface="Microsoft YaHei Light" panose="020B0502040204020203" pitchFamily="34" charset="-122"/>
                <a:ea typeface="Microsoft YaHei Light" panose="020B0502040204020203" pitchFamily="34" charset="-122"/>
              </a:rPr>
              <a:t>IPv4 </a:t>
            </a:r>
            <a:r>
              <a:rPr lang="zh-CN" altLang="en-US" dirty="0">
                <a:latin typeface="Microsoft YaHei Light" panose="020B0502040204020203" pitchFamily="34" charset="-122"/>
                <a:ea typeface="Microsoft YaHei Light" panose="020B0502040204020203" pitchFamily="34" charset="-122"/>
              </a:rPr>
              <a:t>地址，则可以将弹性 </a:t>
            </a:r>
            <a:r>
              <a:rPr lang="en" altLang="zh-CN" dirty="0">
                <a:latin typeface="Microsoft YaHei Light" panose="020B0502040204020203" pitchFamily="34" charset="-122"/>
                <a:ea typeface="Microsoft YaHei Light" panose="020B0502040204020203" pitchFamily="34" charset="-122"/>
              </a:rPr>
              <a:t>IP </a:t>
            </a:r>
            <a:r>
              <a:rPr lang="zh-CN" altLang="en-US" dirty="0">
                <a:latin typeface="Microsoft YaHei Light" panose="020B0502040204020203" pitchFamily="34" charset="-122"/>
                <a:ea typeface="Microsoft YaHei Light" panose="020B0502040204020203" pitchFamily="34" charset="-122"/>
              </a:rPr>
              <a:t>地址与您的实例关联以启用与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的通信；</a:t>
            </a:r>
            <a:endParaRPr lang="en-US" altLang="zh-CN" dirty="0">
              <a:latin typeface="Microsoft YaHei Light" panose="020B0502040204020203" pitchFamily="34" charset="-122"/>
              <a:ea typeface="Microsoft YaHei Light" panose="020B0502040204020203" pitchFamily="34" charset="-122"/>
            </a:endParaRPr>
          </a:p>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我们目前不支持对 </a:t>
            </a:r>
            <a:r>
              <a:rPr lang="en" altLang="zh-CN" dirty="0">
                <a:latin typeface="Microsoft YaHei Light" panose="020B0502040204020203" pitchFamily="34" charset="-122"/>
                <a:ea typeface="Microsoft YaHei Light" panose="020B0502040204020203" pitchFamily="34" charset="-122"/>
              </a:rPr>
              <a:t>IPv6 </a:t>
            </a:r>
            <a:r>
              <a:rPr lang="zh-CN" altLang="en-US" dirty="0">
                <a:latin typeface="Microsoft YaHei Light" panose="020B0502040204020203" pitchFamily="34" charset="-122"/>
                <a:ea typeface="Microsoft YaHei Light" panose="020B0502040204020203" pitchFamily="34" charset="-122"/>
              </a:rPr>
              <a:t>使用弹性 </a:t>
            </a:r>
            <a:r>
              <a:rPr lang="en" altLang="zh-CN" dirty="0">
                <a:latin typeface="Microsoft YaHei Light" panose="020B0502040204020203" pitchFamily="34" charset="-122"/>
                <a:ea typeface="Microsoft YaHei Light" panose="020B0502040204020203" pitchFamily="34" charset="-122"/>
              </a:rPr>
              <a:t>IP </a:t>
            </a:r>
            <a:r>
              <a:rPr lang="zh-CN" altLang="en-US" dirty="0">
                <a:latin typeface="Microsoft YaHei Light" panose="020B0502040204020203" pitchFamily="34" charset="-122"/>
                <a:ea typeface="Microsoft YaHei Light" panose="020B0502040204020203" pitchFamily="34" charset="-122"/>
              </a:rPr>
              <a:t>地址。</a:t>
            </a:r>
          </a:p>
          <a:p>
            <a:pPr marL="285750" indent="-285750">
              <a:lnSpc>
                <a:spcPct val="150000"/>
              </a:lnSpc>
              <a:buFont typeface="Arial" panose="020B0604020202020204" pitchFamily="34" charset="0"/>
              <a:buChar char="•"/>
            </a:pPr>
            <a:endParaRPr lang="zh-CN" alt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79642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3.</a:t>
            </a:r>
            <a:r>
              <a:rPr lang="zh-CN" altLang="en-US" dirty="0"/>
              <a:t>弹性</a:t>
            </a:r>
            <a:r>
              <a:rPr lang="en-US" altLang="zh-CN" dirty="0"/>
              <a:t>IP</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pic>
        <p:nvPicPr>
          <p:cNvPr id="8" name="图片 7">
            <a:extLst>
              <a:ext uri="{FF2B5EF4-FFF2-40B4-BE49-F238E27FC236}">
                <a16:creationId xmlns:a16="http://schemas.microsoft.com/office/drawing/2014/main" id="{BF1C407A-B8EB-AF43-9F77-C0C0D6FC8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954" y="3765145"/>
            <a:ext cx="7468914" cy="2798271"/>
          </a:xfrm>
          <a:prstGeom prst="rect">
            <a:avLst/>
          </a:prstGeom>
        </p:spPr>
      </p:pic>
      <p:pic>
        <p:nvPicPr>
          <p:cNvPr id="10" name="图片 9">
            <a:extLst>
              <a:ext uri="{FF2B5EF4-FFF2-40B4-BE49-F238E27FC236}">
                <a16:creationId xmlns:a16="http://schemas.microsoft.com/office/drawing/2014/main" id="{F558DB4A-554A-6E42-A4F9-C1A454A53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78" y="1028700"/>
            <a:ext cx="7264400" cy="2679700"/>
          </a:xfrm>
          <a:prstGeom prst="rect">
            <a:avLst/>
          </a:prstGeom>
        </p:spPr>
      </p:pic>
    </p:spTree>
    <p:extLst>
      <p:ext uri="{BB962C8B-B14F-4D97-AF65-F5344CB8AC3E}">
        <p14:creationId xmlns:p14="http://schemas.microsoft.com/office/powerpoint/2010/main" val="1353230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4.Example</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pic>
        <p:nvPicPr>
          <p:cNvPr id="7" name="图片 6">
            <a:extLst>
              <a:ext uri="{FF2B5EF4-FFF2-40B4-BE49-F238E27FC236}">
                <a16:creationId xmlns:a16="http://schemas.microsoft.com/office/drawing/2014/main" id="{BA0B5251-5D74-5947-88FD-73A6AE4AC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918" y="1132357"/>
            <a:ext cx="7188574" cy="2935992"/>
          </a:xfrm>
          <a:prstGeom prst="rect">
            <a:avLst/>
          </a:prstGeom>
          <a:effectLst>
            <a:outerShdw blurRad="50800" dist="50800" dir="5400000" algn="ctr" rotWithShape="0">
              <a:srgbClr val="000000"/>
            </a:outerShdw>
          </a:effectLst>
        </p:spPr>
      </p:pic>
      <p:pic>
        <p:nvPicPr>
          <p:cNvPr id="6" name="图片 5">
            <a:extLst>
              <a:ext uri="{FF2B5EF4-FFF2-40B4-BE49-F238E27FC236}">
                <a16:creationId xmlns:a16="http://schemas.microsoft.com/office/drawing/2014/main" id="{E0F58FB7-3616-9048-92A0-48BF6D64F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761" y="3547088"/>
            <a:ext cx="9233606" cy="2899756"/>
          </a:xfrm>
          <a:prstGeom prst="rect">
            <a:avLst/>
          </a:prstGeom>
        </p:spPr>
      </p:pic>
    </p:spTree>
    <p:extLst>
      <p:ext uri="{BB962C8B-B14F-4D97-AF65-F5344CB8AC3E}">
        <p14:creationId xmlns:p14="http://schemas.microsoft.com/office/powerpoint/2010/main" val="97532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4.Example</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a:xfrm>
            <a:off x="10270377" y="6256228"/>
            <a:ext cx="2909888" cy="206381"/>
          </a:xfrm>
        </p:spPr>
        <p:txBody>
          <a:bodyPr/>
          <a:lstStyle/>
          <a:p>
            <a:fld id="{5DD3DB80-B894-403A-B48E-6FDC1A72010E}" type="slidenum">
              <a:rPr lang="zh-CN" altLang="en-US" smtClean="0"/>
              <a:pPr/>
              <a:t>39</a:t>
            </a:fld>
            <a:endParaRPr lang="zh-CN" altLang="en-US"/>
          </a:p>
        </p:txBody>
      </p:sp>
      <p:sp>
        <p:nvSpPr>
          <p:cNvPr id="3" name="圆角矩形 2">
            <a:extLst>
              <a:ext uri="{FF2B5EF4-FFF2-40B4-BE49-F238E27FC236}">
                <a16:creationId xmlns:a16="http://schemas.microsoft.com/office/drawing/2014/main" id="{F0CEB566-AC64-E842-801C-79CDC3540054}"/>
              </a:ext>
            </a:extLst>
          </p:cNvPr>
          <p:cNvSpPr/>
          <p:nvPr/>
        </p:nvSpPr>
        <p:spPr>
          <a:xfrm>
            <a:off x="838200" y="1465658"/>
            <a:ext cx="10564668" cy="4580040"/>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59A68612-1088-6A4B-B729-383CBEECFB56}"/>
              </a:ext>
            </a:extLst>
          </p:cNvPr>
          <p:cNvSpPr/>
          <p:nvPr/>
        </p:nvSpPr>
        <p:spPr>
          <a:xfrm>
            <a:off x="2801623" y="1839622"/>
            <a:ext cx="8017922" cy="389408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19D29563-3EE8-1949-A732-51DEEAC2B291}"/>
              </a:ext>
            </a:extLst>
          </p:cNvPr>
          <p:cNvSpPr/>
          <p:nvPr/>
        </p:nvSpPr>
        <p:spPr>
          <a:xfrm>
            <a:off x="3912797" y="2129496"/>
            <a:ext cx="6175025" cy="147274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C6C00913-2123-F04A-94A0-194922BECEF4}"/>
              </a:ext>
            </a:extLst>
          </p:cNvPr>
          <p:cNvSpPr/>
          <p:nvPr/>
        </p:nvSpPr>
        <p:spPr>
          <a:xfrm>
            <a:off x="3912797" y="4012742"/>
            <a:ext cx="6175026" cy="147274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4EBA2DA-AF1F-8745-8112-A35621037923}"/>
              </a:ext>
            </a:extLst>
          </p:cNvPr>
          <p:cNvSpPr txBox="1"/>
          <p:nvPr/>
        </p:nvSpPr>
        <p:spPr>
          <a:xfrm>
            <a:off x="4012991" y="2162851"/>
            <a:ext cx="494559" cy="307777"/>
          </a:xfrm>
          <a:prstGeom prst="rect">
            <a:avLst/>
          </a:prstGeom>
          <a:noFill/>
        </p:spPr>
        <p:txBody>
          <a:bodyPr wrap="square" rtlCol="0">
            <a:spAutoFit/>
          </a:bodyPr>
          <a:lstStyle/>
          <a:p>
            <a:r>
              <a:rPr kumimoji="1" lang="en-US" altLang="zh-CN" sz="1400" b="1" dirty="0">
                <a:solidFill>
                  <a:schemeClr val="tx2">
                    <a:lumMod val="75000"/>
                  </a:schemeClr>
                </a:solidFill>
                <a:latin typeface="Microsoft YaHei Light" panose="020B0502040204020203" pitchFamily="34" charset="-122"/>
                <a:ea typeface="Microsoft YaHei Light" panose="020B0502040204020203" pitchFamily="34" charset="-122"/>
              </a:rPr>
              <a:t>AZ1</a:t>
            </a:r>
            <a:endParaRPr kumimoji="1" lang="zh-CN" altLang="en-US" sz="1400"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12" name="文本框 11">
            <a:extLst>
              <a:ext uri="{FF2B5EF4-FFF2-40B4-BE49-F238E27FC236}">
                <a16:creationId xmlns:a16="http://schemas.microsoft.com/office/drawing/2014/main" id="{5D766D5A-6FC9-2846-9EAD-F1C8697FD28D}"/>
              </a:ext>
            </a:extLst>
          </p:cNvPr>
          <p:cNvSpPr txBox="1"/>
          <p:nvPr/>
        </p:nvSpPr>
        <p:spPr>
          <a:xfrm>
            <a:off x="4108475" y="4140624"/>
            <a:ext cx="525016" cy="307777"/>
          </a:xfrm>
          <a:prstGeom prst="rect">
            <a:avLst/>
          </a:prstGeom>
          <a:noFill/>
        </p:spPr>
        <p:txBody>
          <a:bodyPr wrap="square" rtlCol="0">
            <a:spAutoFit/>
          </a:bodyPr>
          <a:lstStyle/>
          <a:p>
            <a:r>
              <a:rPr kumimoji="1" lang="en-US" altLang="zh-CN" sz="1400" b="1" dirty="0">
                <a:solidFill>
                  <a:schemeClr val="tx2">
                    <a:lumMod val="75000"/>
                  </a:schemeClr>
                </a:solidFill>
                <a:latin typeface="Microsoft YaHei Light" panose="020B0502040204020203" pitchFamily="34" charset="-122"/>
                <a:ea typeface="Microsoft YaHei Light" panose="020B0502040204020203" pitchFamily="34" charset="-122"/>
              </a:rPr>
              <a:t>AZ2</a:t>
            </a:r>
            <a:endParaRPr kumimoji="1" lang="zh-CN" altLang="en-US" sz="1400"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13" name="文本框 12">
            <a:extLst>
              <a:ext uri="{FF2B5EF4-FFF2-40B4-BE49-F238E27FC236}">
                <a16:creationId xmlns:a16="http://schemas.microsoft.com/office/drawing/2014/main" id="{551A4A55-FEF6-7C4D-8F33-A2FC5020C583}"/>
              </a:ext>
            </a:extLst>
          </p:cNvPr>
          <p:cNvSpPr txBox="1"/>
          <p:nvPr/>
        </p:nvSpPr>
        <p:spPr>
          <a:xfrm>
            <a:off x="1497336" y="3312542"/>
            <a:ext cx="1079142" cy="646331"/>
          </a:xfrm>
          <a:prstGeom prst="rect">
            <a:avLst/>
          </a:prstGeom>
          <a:solidFill>
            <a:schemeClr val="tx2">
              <a:lumMod val="75000"/>
            </a:schemeClr>
          </a:solidFill>
        </p:spPr>
        <p:txBody>
          <a:bodyPr wrap="squar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Internet</a:t>
            </a:r>
            <a:r>
              <a:rPr kumimoji="1" lang="zh-CN" altLang="en-US" b="1" dirty="0">
                <a:solidFill>
                  <a:schemeClr val="bg1"/>
                </a:solidFill>
                <a:latin typeface="Microsoft YaHei Light" panose="020B0502040204020203" pitchFamily="34" charset="-122"/>
                <a:ea typeface="Microsoft YaHei Light" panose="020B0502040204020203" pitchFamily="34" charset="-122"/>
              </a:rPr>
              <a:t> </a:t>
            </a:r>
            <a:endParaRPr kumimoji="1" lang="en-US" altLang="zh-CN" b="1" dirty="0">
              <a:solidFill>
                <a:schemeClr val="bg1"/>
              </a:solidFill>
              <a:latin typeface="Microsoft YaHei Light" panose="020B0502040204020203" pitchFamily="34" charset="-122"/>
              <a:ea typeface="Microsoft YaHei Light" panose="020B0502040204020203" pitchFamily="34" charset="-122"/>
            </a:endParaRPr>
          </a:p>
          <a:p>
            <a:r>
              <a:rPr kumimoji="1" lang="en-US" altLang="zh-CN" b="1" dirty="0">
                <a:solidFill>
                  <a:schemeClr val="bg1"/>
                </a:solidFill>
                <a:latin typeface="Microsoft YaHei Light" panose="020B0502040204020203" pitchFamily="34" charset="-122"/>
                <a:ea typeface="Microsoft YaHei Light" panose="020B0502040204020203" pitchFamily="34" charset="-122"/>
              </a:rPr>
              <a:t>Gateway</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cxnSp>
        <p:nvCxnSpPr>
          <p:cNvPr id="14" name="直线箭头连接符 13">
            <a:extLst>
              <a:ext uri="{FF2B5EF4-FFF2-40B4-BE49-F238E27FC236}">
                <a16:creationId xmlns:a16="http://schemas.microsoft.com/office/drawing/2014/main" id="{E742FE14-3731-D441-BD34-F1E256FEA962}"/>
              </a:ext>
            </a:extLst>
          </p:cNvPr>
          <p:cNvCxnSpPr>
            <a:cxnSpLocks/>
          </p:cNvCxnSpPr>
          <p:nvPr/>
        </p:nvCxnSpPr>
        <p:spPr>
          <a:xfrm flipH="1">
            <a:off x="293823" y="3612555"/>
            <a:ext cx="1088754"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59A9EED-F426-0B44-ACDF-C731556C486E}"/>
              </a:ext>
            </a:extLst>
          </p:cNvPr>
          <p:cNvSpPr txBox="1"/>
          <p:nvPr/>
        </p:nvSpPr>
        <p:spPr>
          <a:xfrm>
            <a:off x="1124478" y="1723403"/>
            <a:ext cx="912429" cy="369332"/>
          </a:xfrm>
          <a:prstGeom prst="rect">
            <a:avLst/>
          </a:prstGeom>
          <a:noFill/>
        </p:spPr>
        <p:txBody>
          <a:bodyPr wrap="squar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Region</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16" name="文本框 15">
            <a:extLst>
              <a:ext uri="{FF2B5EF4-FFF2-40B4-BE49-F238E27FC236}">
                <a16:creationId xmlns:a16="http://schemas.microsoft.com/office/drawing/2014/main" id="{4D944D7F-D397-4D41-9E5D-94490F899B3B}"/>
              </a:ext>
            </a:extLst>
          </p:cNvPr>
          <p:cNvSpPr txBox="1"/>
          <p:nvPr/>
        </p:nvSpPr>
        <p:spPr>
          <a:xfrm>
            <a:off x="3115740" y="2003139"/>
            <a:ext cx="627095" cy="369332"/>
          </a:xfrm>
          <a:prstGeom prst="rect">
            <a:avLst/>
          </a:prstGeom>
          <a:noFill/>
        </p:spPr>
        <p:txBody>
          <a:bodyPr wrap="squar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VPC</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18" name="文本框 17">
            <a:extLst>
              <a:ext uri="{FF2B5EF4-FFF2-40B4-BE49-F238E27FC236}">
                <a16:creationId xmlns:a16="http://schemas.microsoft.com/office/drawing/2014/main" id="{092D37C5-6BC6-CE40-9747-69C176387748}"/>
              </a:ext>
            </a:extLst>
          </p:cNvPr>
          <p:cNvSpPr txBox="1"/>
          <p:nvPr/>
        </p:nvSpPr>
        <p:spPr>
          <a:xfrm>
            <a:off x="4109845" y="2573554"/>
            <a:ext cx="795411" cy="369332"/>
          </a:xfrm>
          <a:prstGeom prst="rect">
            <a:avLst/>
          </a:prstGeom>
          <a:solidFill>
            <a:schemeClr val="tx2">
              <a:lumMod val="75000"/>
            </a:schemeClr>
          </a:solidFill>
        </p:spPr>
        <p:txBody>
          <a:bodyPr wrap="squar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NAT</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22" name="圆角矩形 21">
            <a:extLst>
              <a:ext uri="{FF2B5EF4-FFF2-40B4-BE49-F238E27FC236}">
                <a16:creationId xmlns:a16="http://schemas.microsoft.com/office/drawing/2014/main" id="{74075120-7D2C-524D-AA4D-84037CC34103}"/>
              </a:ext>
            </a:extLst>
          </p:cNvPr>
          <p:cNvSpPr/>
          <p:nvPr/>
        </p:nvSpPr>
        <p:spPr>
          <a:xfrm>
            <a:off x="5037091" y="2268235"/>
            <a:ext cx="4754609" cy="1174992"/>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ADCFC8B3-DCD1-D340-B253-B2368426783E}"/>
              </a:ext>
            </a:extLst>
          </p:cNvPr>
          <p:cNvSpPr txBox="1"/>
          <p:nvPr/>
        </p:nvSpPr>
        <p:spPr>
          <a:xfrm>
            <a:off x="6058980" y="2608217"/>
            <a:ext cx="3296746" cy="523220"/>
          </a:xfrm>
          <a:prstGeom prst="rect">
            <a:avLst/>
          </a:prstGeom>
          <a:solidFill>
            <a:schemeClr val="bg2">
              <a:lumMod val="25000"/>
            </a:schemeClr>
          </a:solidFill>
        </p:spPr>
        <p:txBody>
          <a:bodyPr wrap="square" rtlCol="0">
            <a:spAutoFit/>
          </a:bodyPr>
          <a:lstStyle/>
          <a:p>
            <a:r>
              <a:rPr kumimoji="1" lang="en-US" altLang="zh-CN" sz="2800" b="1" dirty="0">
                <a:solidFill>
                  <a:schemeClr val="bg1"/>
                </a:solidFill>
                <a:latin typeface="Microsoft YaHei Light" panose="020B0502040204020203" pitchFamily="34" charset="-122"/>
                <a:ea typeface="Microsoft YaHei Light" panose="020B0502040204020203" pitchFamily="34" charset="-122"/>
              </a:rPr>
              <a:t>Public</a:t>
            </a:r>
            <a:r>
              <a:rPr kumimoji="1" lang="zh-CN" altLang="en-US" sz="2800" b="1" dirty="0">
                <a:solidFill>
                  <a:schemeClr val="bg1"/>
                </a:solidFill>
                <a:latin typeface="Microsoft YaHei Light" panose="020B0502040204020203" pitchFamily="34" charset="-122"/>
                <a:ea typeface="Microsoft YaHei Light" panose="020B0502040204020203" pitchFamily="34" charset="-122"/>
              </a:rPr>
              <a:t> </a:t>
            </a:r>
            <a:r>
              <a:rPr kumimoji="1" lang="en-US" altLang="zh-CN" sz="2800"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sz="2800" b="1" dirty="0">
              <a:solidFill>
                <a:schemeClr val="bg1"/>
              </a:solidFill>
              <a:latin typeface="Microsoft YaHei Light" panose="020B0502040204020203" pitchFamily="34" charset="-122"/>
              <a:ea typeface="Microsoft YaHei Light" panose="020B0502040204020203" pitchFamily="34" charset="-122"/>
            </a:endParaRPr>
          </a:p>
        </p:txBody>
      </p:sp>
      <p:sp>
        <p:nvSpPr>
          <p:cNvPr id="29" name="圆角矩形 28">
            <a:extLst>
              <a:ext uri="{FF2B5EF4-FFF2-40B4-BE49-F238E27FC236}">
                <a16:creationId xmlns:a16="http://schemas.microsoft.com/office/drawing/2014/main" id="{A46A8D4D-DB68-CA49-8569-13A509A294C9}"/>
              </a:ext>
            </a:extLst>
          </p:cNvPr>
          <p:cNvSpPr/>
          <p:nvPr/>
        </p:nvSpPr>
        <p:spPr>
          <a:xfrm>
            <a:off x="5037091" y="4203600"/>
            <a:ext cx="4754609" cy="117499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B78427BD-FE27-3347-B7A7-1FE9755E9C0E}"/>
              </a:ext>
            </a:extLst>
          </p:cNvPr>
          <p:cNvSpPr txBox="1"/>
          <p:nvPr/>
        </p:nvSpPr>
        <p:spPr>
          <a:xfrm>
            <a:off x="6153729" y="4535809"/>
            <a:ext cx="3307026" cy="523220"/>
          </a:xfrm>
          <a:prstGeom prst="rect">
            <a:avLst/>
          </a:prstGeom>
          <a:noFill/>
        </p:spPr>
        <p:txBody>
          <a:bodyPr wrap="square" rtlCol="0">
            <a:spAutoFit/>
          </a:bodyPr>
          <a:lstStyle/>
          <a:p>
            <a:r>
              <a:rPr kumimoji="1" lang="en-US" altLang="zh-CN" sz="2800" b="1" dirty="0">
                <a:solidFill>
                  <a:schemeClr val="bg1"/>
                </a:solidFill>
                <a:latin typeface="Microsoft YaHei Light" panose="020B0502040204020203" pitchFamily="34" charset="-122"/>
                <a:ea typeface="Microsoft YaHei Light" panose="020B0502040204020203" pitchFamily="34" charset="-122"/>
              </a:rPr>
              <a:t>Private</a:t>
            </a:r>
            <a:r>
              <a:rPr kumimoji="1" lang="zh-CN" altLang="en-US" sz="2800" b="1" dirty="0">
                <a:solidFill>
                  <a:schemeClr val="bg1"/>
                </a:solidFill>
                <a:latin typeface="Microsoft YaHei Light" panose="020B0502040204020203" pitchFamily="34" charset="-122"/>
                <a:ea typeface="Microsoft YaHei Light" panose="020B0502040204020203" pitchFamily="34" charset="-122"/>
              </a:rPr>
              <a:t> </a:t>
            </a:r>
            <a:r>
              <a:rPr kumimoji="1" lang="en-US" altLang="zh-CN" sz="2800"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sz="2800" b="1" dirty="0">
              <a:solidFill>
                <a:schemeClr val="bg1"/>
              </a:solidFill>
              <a:latin typeface="Microsoft YaHei Light" panose="020B0502040204020203" pitchFamily="34" charset="-122"/>
              <a:ea typeface="Microsoft YaHei Light" panose="020B0502040204020203" pitchFamily="34" charset="-122"/>
            </a:endParaRPr>
          </a:p>
        </p:txBody>
      </p:sp>
      <p:cxnSp>
        <p:nvCxnSpPr>
          <p:cNvPr id="34" name="直线箭头连接符 33">
            <a:extLst>
              <a:ext uri="{FF2B5EF4-FFF2-40B4-BE49-F238E27FC236}">
                <a16:creationId xmlns:a16="http://schemas.microsoft.com/office/drawing/2014/main" id="{CDD02F5E-7811-254B-9DEE-FEACDBFD42D5}"/>
              </a:ext>
            </a:extLst>
          </p:cNvPr>
          <p:cNvCxnSpPr>
            <a:cxnSpLocks/>
          </p:cNvCxnSpPr>
          <p:nvPr/>
        </p:nvCxnSpPr>
        <p:spPr>
          <a:xfrm flipH="1" flipV="1">
            <a:off x="4453768" y="3006473"/>
            <a:ext cx="545414" cy="125846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72439CA7-7B52-264B-924A-8D00937E7A27}"/>
              </a:ext>
            </a:extLst>
          </p:cNvPr>
          <p:cNvCxnSpPr>
            <a:cxnSpLocks/>
          </p:cNvCxnSpPr>
          <p:nvPr/>
        </p:nvCxnSpPr>
        <p:spPr>
          <a:xfrm flipH="1">
            <a:off x="2594449" y="2725045"/>
            <a:ext cx="1148386" cy="58625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B3FF43C-7C50-E04B-8E46-E178E6236BFF}"/>
              </a:ext>
            </a:extLst>
          </p:cNvPr>
          <p:cNvCxnSpPr>
            <a:cxnSpLocks/>
          </p:cNvCxnSpPr>
          <p:nvPr/>
        </p:nvCxnSpPr>
        <p:spPr>
          <a:xfrm flipH="1">
            <a:off x="2669788" y="2971173"/>
            <a:ext cx="3295882" cy="66904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713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8A09C46-944F-BA45-AD03-A640529C5F6C}"/>
              </a:ext>
            </a:extLst>
          </p:cNvPr>
          <p:cNvPicPr>
            <a:picLocks noChangeAspect="1"/>
          </p:cNvPicPr>
          <p:nvPr/>
        </p:nvPicPr>
        <p:blipFill>
          <a:blip r:embed="rId3">
            <a:alphaModFix amt="17000"/>
          </a:blip>
          <a:stretch>
            <a:fillRect/>
          </a:stretch>
        </p:blipFill>
        <p:spPr>
          <a:xfrm>
            <a:off x="669924" y="1610395"/>
            <a:ext cx="10970782" cy="4048373"/>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1.1</a:t>
            </a:r>
            <a:r>
              <a:rPr lang="zh-CN" altLang="en-US"/>
              <a:t> 什么是云计算</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3" name="矩形 2">
            <a:extLst>
              <a:ext uri="{FF2B5EF4-FFF2-40B4-BE49-F238E27FC236}">
                <a16:creationId xmlns:a16="http://schemas.microsoft.com/office/drawing/2014/main" id="{F43CF1EA-9051-224A-BADA-79EB63418838}"/>
              </a:ext>
            </a:extLst>
          </p:cNvPr>
          <p:cNvSpPr/>
          <p:nvPr/>
        </p:nvSpPr>
        <p:spPr>
          <a:xfrm>
            <a:off x="821381" y="1985911"/>
            <a:ext cx="10642358" cy="88120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icrosoft YaHei Light" panose="020B0502040204020203" pitchFamily="34" charset="-122"/>
                <a:ea typeface="Microsoft YaHei Light" panose="020B0502040204020203" pitchFamily="34" charset="-122"/>
              </a:rPr>
              <a:t>云计算</a:t>
            </a:r>
            <a:r>
              <a:rPr lang="zh-CN" altLang="en-US" dirty="0">
                <a:latin typeface="Microsoft YaHei Light" panose="020B0502040204020203" pitchFamily="34" charset="-122"/>
                <a:ea typeface="Microsoft YaHei Light" panose="020B0502040204020203" pitchFamily="34" charset="-122"/>
              </a:rPr>
              <a:t>是通过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云服务平台按需提供计算能力、数据库存储、应用程序和其他 </a:t>
            </a:r>
            <a:r>
              <a:rPr lang="en" altLang="zh-CN" dirty="0">
                <a:latin typeface="Microsoft YaHei Light" panose="020B0502040204020203" pitchFamily="34" charset="-122"/>
                <a:ea typeface="Microsoft YaHei Light" panose="020B0502040204020203" pitchFamily="34" charset="-122"/>
              </a:rPr>
              <a:t>IT </a:t>
            </a:r>
            <a:r>
              <a:rPr lang="zh-CN" altLang="en-US" dirty="0">
                <a:latin typeface="Microsoft YaHei Light" panose="020B0502040204020203" pitchFamily="34" charset="-122"/>
                <a:ea typeface="Microsoft YaHei Light" panose="020B0502040204020203" pitchFamily="34" charset="-122"/>
              </a:rPr>
              <a:t>资源，采用按需支付定价模式。</a:t>
            </a:r>
          </a:p>
        </p:txBody>
      </p:sp>
      <p:sp>
        <p:nvSpPr>
          <p:cNvPr id="5" name="矩形 4">
            <a:extLst>
              <a:ext uri="{FF2B5EF4-FFF2-40B4-BE49-F238E27FC236}">
                <a16:creationId xmlns:a16="http://schemas.microsoft.com/office/drawing/2014/main" id="{3CF0E00F-A34E-7E42-873D-A56398B7B1DB}"/>
              </a:ext>
            </a:extLst>
          </p:cNvPr>
          <p:cNvSpPr/>
          <p:nvPr/>
        </p:nvSpPr>
        <p:spPr>
          <a:xfrm>
            <a:off x="821381" y="3465914"/>
            <a:ext cx="10755853" cy="12917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云计算以一种简单的方式通过 </a:t>
            </a:r>
            <a:r>
              <a:rPr lang="en" altLang="zh-CN" dirty="0">
                <a:latin typeface="Microsoft YaHei Light" panose="020B0502040204020203" pitchFamily="34" charset="-122"/>
                <a:ea typeface="Microsoft YaHei Light" panose="020B0502040204020203" pitchFamily="34" charset="-122"/>
              </a:rPr>
              <a:t>Internet </a:t>
            </a:r>
            <a:r>
              <a:rPr lang="zh-CN" altLang="en-US" dirty="0">
                <a:latin typeface="Microsoft YaHei Light" panose="020B0502040204020203" pitchFamily="34" charset="-122"/>
                <a:ea typeface="Microsoft YaHei Light" panose="020B0502040204020203" pitchFamily="34" charset="-122"/>
              </a:rPr>
              <a:t>访问服务器、存储空间、数据库和各种应用程序服务。</a:t>
            </a:r>
            <a:r>
              <a:rPr lang="en" altLang="zh-CN" dirty="0">
                <a:latin typeface="Microsoft YaHei Light" panose="020B0502040204020203" pitchFamily="34" charset="-122"/>
                <a:ea typeface="Microsoft YaHei Light" panose="020B0502040204020203" pitchFamily="34" charset="-122"/>
              </a:rPr>
              <a:t>Amazon Web Services </a:t>
            </a:r>
            <a:r>
              <a:rPr lang="zh-CN" altLang="en-US" dirty="0">
                <a:latin typeface="Microsoft YaHei Light" panose="020B0502040204020203" pitchFamily="34" charset="-122"/>
                <a:ea typeface="Microsoft YaHei Light" panose="020B0502040204020203" pitchFamily="34" charset="-122"/>
              </a:rPr>
              <a:t>等云服务平台拥有和维护此类应用程序服务所需的联网硬件，而您只需要通过 </a:t>
            </a:r>
            <a:r>
              <a:rPr lang="en" altLang="zh-CN" dirty="0">
                <a:latin typeface="Microsoft YaHei Light" panose="020B0502040204020203" pitchFamily="34" charset="-122"/>
                <a:ea typeface="Microsoft YaHei Light" panose="020B0502040204020203" pitchFamily="34" charset="-122"/>
              </a:rPr>
              <a:t>Web </a:t>
            </a:r>
            <a:r>
              <a:rPr lang="zh-CN" altLang="en-US" dirty="0">
                <a:latin typeface="Microsoft YaHei Light" panose="020B0502040204020203" pitchFamily="34" charset="-122"/>
                <a:ea typeface="Microsoft YaHei Light" panose="020B0502040204020203" pitchFamily="34" charset="-122"/>
              </a:rPr>
              <a:t>应用程序就可以预置和使用需要的资源。</a:t>
            </a:r>
          </a:p>
        </p:txBody>
      </p:sp>
    </p:spTree>
    <p:extLst>
      <p:ext uri="{BB962C8B-B14F-4D97-AF65-F5344CB8AC3E}">
        <p14:creationId xmlns:p14="http://schemas.microsoft.com/office/powerpoint/2010/main" val="940851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F37995-D329-A94E-8E62-89301BDEAC77}"/>
              </a:ext>
            </a:extLst>
          </p:cNvPr>
          <p:cNvPicPr>
            <a:picLocks noChangeAspect="1"/>
          </p:cNvPicPr>
          <p:nvPr/>
        </p:nvPicPr>
        <p:blipFill>
          <a:blip r:embed="rId3">
            <a:alphaModFix amt="27000"/>
          </a:blip>
          <a:stretch>
            <a:fillRect/>
          </a:stretch>
        </p:blipFill>
        <p:spPr>
          <a:xfrm>
            <a:off x="518968" y="3443431"/>
            <a:ext cx="10883900" cy="3441700"/>
          </a:xfrm>
          <a:prstGeom prst="rect">
            <a:avLst/>
          </a:prstGeom>
        </p:spPr>
      </p:pic>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3.2</a:t>
            </a:r>
            <a:r>
              <a:rPr lang="zh-CN" altLang="en-US" dirty="0"/>
              <a:t> </a:t>
            </a:r>
            <a:r>
              <a:rPr lang="en-US" altLang="zh-CN" dirty="0"/>
              <a:t>–</a:t>
            </a:r>
            <a:r>
              <a:rPr lang="zh-CN" altLang="en-US" dirty="0"/>
              <a:t> </a:t>
            </a:r>
            <a:r>
              <a:rPr lang="en-US" altLang="zh-CN" dirty="0"/>
              <a:t>4.Example</a:t>
            </a:r>
            <a:r>
              <a:rPr lang="zh-CN" altLang="en-US" dirty="0"/>
              <a:t> </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pic>
        <p:nvPicPr>
          <p:cNvPr id="8" name="图片 7">
            <a:extLst>
              <a:ext uri="{FF2B5EF4-FFF2-40B4-BE49-F238E27FC236}">
                <a16:creationId xmlns:a16="http://schemas.microsoft.com/office/drawing/2014/main" id="{D874BEE6-27AD-AB49-A55F-E343075424D3}"/>
              </a:ext>
            </a:extLst>
          </p:cNvPr>
          <p:cNvPicPr>
            <a:picLocks noChangeAspect="1"/>
          </p:cNvPicPr>
          <p:nvPr/>
        </p:nvPicPr>
        <p:blipFill rotWithShape="1">
          <a:blip r:embed="rId4">
            <a:extLst>
              <a:ext uri="{28A0092B-C50C-407E-A947-70E740481C1C}">
                <a14:useLocalDpi xmlns:a14="http://schemas.microsoft.com/office/drawing/2010/main" val="0"/>
              </a:ext>
            </a:extLst>
          </a:blip>
          <a:srcRect b="31790"/>
          <a:stretch/>
        </p:blipFill>
        <p:spPr>
          <a:xfrm>
            <a:off x="669924" y="1091973"/>
            <a:ext cx="10269837" cy="1603930"/>
          </a:xfrm>
          <a:prstGeom prst="rect">
            <a:avLst/>
          </a:prstGeom>
        </p:spPr>
      </p:pic>
      <p:pic>
        <p:nvPicPr>
          <p:cNvPr id="10" name="图片 9">
            <a:extLst>
              <a:ext uri="{FF2B5EF4-FFF2-40B4-BE49-F238E27FC236}">
                <a16:creationId xmlns:a16="http://schemas.microsoft.com/office/drawing/2014/main" id="{F7535A83-718A-8C4C-B388-9FB069594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24" y="3537015"/>
            <a:ext cx="4580862" cy="1503219"/>
          </a:xfrm>
          <a:prstGeom prst="rect">
            <a:avLst/>
          </a:prstGeom>
        </p:spPr>
      </p:pic>
      <p:pic>
        <p:nvPicPr>
          <p:cNvPr id="16" name="图片 15">
            <a:extLst>
              <a:ext uri="{FF2B5EF4-FFF2-40B4-BE49-F238E27FC236}">
                <a16:creationId xmlns:a16="http://schemas.microsoft.com/office/drawing/2014/main" id="{69045B19-CCF8-8C45-B7C6-CE38E4A34E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0918" y="5040234"/>
            <a:ext cx="5116400" cy="1593343"/>
          </a:xfrm>
          <a:prstGeom prst="rect">
            <a:avLst/>
          </a:prstGeom>
        </p:spPr>
      </p:pic>
      <p:cxnSp>
        <p:nvCxnSpPr>
          <p:cNvPr id="17" name="直线箭头连接符 16">
            <a:extLst>
              <a:ext uri="{FF2B5EF4-FFF2-40B4-BE49-F238E27FC236}">
                <a16:creationId xmlns:a16="http://schemas.microsoft.com/office/drawing/2014/main" id="{461CA6D3-943F-0C43-98D5-18A658A007AF}"/>
              </a:ext>
            </a:extLst>
          </p:cNvPr>
          <p:cNvCxnSpPr>
            <a:cxnSpLocks/>
          </p:cNvCxnSpPr>
          <p:nvPr/>
        </p:nvCxnSpPr>
        <p:spPr>
          <a:xfrm flipV="1">
            <a:off x="669924" y="2175641"/>
            <a:ext cx="307539" cy="126779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998B4E2C-B745-2F42-8F56-D97CD6DAB2E8}"/>
              </a:ext>
            </a:extLst>
          </p:cNvPr>
          <p:cNvCxnSpPr>
            <a:cxnSpLocks/>
          </p:cNvCxnSpPr>
          <p:nvPr/>
        </p:nvCxnSpPr>
        <p:spPr>
          <a:xfrm flipH="1" flipV="1">
            <a:off x="1702676" y="2435773"/>
            <a:ext cx="5350277" cy="49745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0ACCA0F-909B-B54B-8C55-98B59DEC6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2812" y="2975430"/>
            <a:ext cx="5474394" cy="1057825"/>
          </a:xfrm>
          <a:prstGeom prst="rect">
            <a:avLst/>
          </a:prstGeom>
        </p:spPr>
      </p:pic>
      <p:cxnSp>
        <p:nvCxnSpPr>
          <p:cNvPr id="24" name="直线箭头连接符 23">
            <a:extLst>
              <a:ext uri="{FF2B5EF4-FFF2-40B4-BE49-F238E27FC236}">
                <a16:creationId xmlns:a16="http://schemas.microsoft.com/office/drawing/2014/main" id="{5E081AB7-FED4-9940-AE58-EE11BBD9A0ED}"/>
              </a:ext>
            </a:extLst>
          </p:cNvPr>
          <p:cNvCxnSpPr>
            <a:cxnSpLocks/>
          </p:cNvCxnSpPr>
          <p:nvPr/>
        </p:nvCxnSpPr>
        <p:spPr>
          <a:xfrm flipV="1">
            <a:off x="8250009" y="4261922"/>
            <a:ext cx="0" cy="64044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586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a:extLst>
              <a:ext uri="{FF2B5EF4-FFF2-40B4-BE49-F238E27FC236}">
                <a16:creationId xmlns:a16="http://schemas.microsoft.com/office/drawing/2014/main" id="{CB509C13-E45A-7D44-8D61-37A23D7D79F0}"/>
              </a:ext>
            </a:extLst>
          </p:cNvPr>
          <p:cNvSpPr/>
          <p:nvPr/>
        </p:nvSpPr>
        <p:spPr>
          <a:xfrm>
            <a:off x="427703" y="1224115"/>
            <a:ext cx="11312013" cy="526697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B46CF9E9-5ED6-4E48-805D-C7CD65045A6B}"/>
              </a:ext>
            </a:extLst>
          </p:cNvPr>
          <p:cNvSpPr/>
          <p:nvPr/>
        </p:nvSpPr>
        <p:spPr>
          <a:xfrm>
            <a:off x="1488544" y="1401414"/>
            <a:ext cx="10031943" cy="49365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3.4</a:t>
            </a:r>
            <a:r>
              <a:rPr lang="zh-CN" altLang="en-US" dirty="0"/>
              <a:t> 最佳网络实践</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7" name="文本框 6">
            <a:extLst>
              <a:ext uri="{FF2B5EF4-FFF2-40B4-BE49-F238E27FC236}">
                <a16:creationId xmlns:a16="http://schemas.microsoft.com/office/drawing/2014/main" id="{3B11015E-0877-814C-88F0-E96A62759DCC}"/>
              </a:ext>
            </a:extLst>
          </p:cNvPr>
          <p:cNvSpPr txBox="1"/>
          <p:nvPr/>
        </p:nvSpPr>
        <p:spPr>
          <a:xfrm>
            <a:off x="2362690" y="3542461"/>
            <a:ext cx="1079142" cy="646331"/>
          </a:xfrm>
          <a:prstGeom prst="rect">
            <a:avLst/>
          </a:prstGeom>
          <a:solidFill>
            <a:schemeClr val="tx2">
              <a:lumMod val="60000"/>
              <a:lumOff val="40000"/>
            </a:schemeClr>
          </a:solidFill>
        </p:spPr>
        <p:txBody>
          <a:bodyPr wrap="none" rtlCol="0">
            <a:spAutoFit/>
          </a:bodyPr>
          <a:lstStyle/>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Internet</a:t>
            </a:r>
            <a:r>
              <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rPr>
              <a:t> </a:t>
            </a:r>
            <a:endPar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endParaRPr>
          </a:p>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Gateway</a:t>
            </a:r>
            <a:endPar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8" name="圆角矩形 7">
            <a:extLst>
              <a:ext uri="{FF2B5EF4-FFF2-40B4-BE49-F238E27FC236}">
                <a16:creationId xmlns:a16="http://schemas.microsoft.com/office/drawing/2014/main" id="{20E4F865-9D98-7643-A916-D02091F5C59A}"/>
              </a:ext>
            </a:extLst>
          </p:cNvPr>
          <p:cNvSpPr/>
          <p:nvPr/>
        </p:nvSpPr>
        <p:spPr>
          <a:xfrm>
            <a:off x="4521200" y="1796302"/>
            <a:ext cx="6366933" cy="172271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A48B92ED-D020-6446-AA79-F636638785C3}"/>
              </a:ext>
            </a:extLst>
          </p:cNvPr>
          <p:cNvSpPr/>
          <p:nvPr/>
        </p:nvSpPr>
        <p:spPr>
          <a:xfrm>
            <a:off x="4521200" y="4217517"/>
            <a:ext cx="6366933" cy="172271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C6863AFD-0589-7541-872A-5FB5B1807380}"/>
              </a:ext>
            </a:extLst>
          </p:cNvPr>
          <p:cNvSpPr/>
          <p:nvPr/>
        </p:nvSpPr>
        <p:spPr>
          <a:xfrm>
            <a:off x="6817759" y="1915690"/>
            <a:ext cx="1752599" cy="389370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74D3D46-B9E2-E248-8690-6CA7F1E42582}"/>
              </a:ext>
            </a:extLst>
          </p:cNvPr>
          <p:cNvSpPr txBox="1"/>
          <p:nvPr/>
        </p:nvSpPr>
        <p:spPr>
          <a:xfrm>
            <a:off x="5398147" y="3683230"/>
            <a:ext cx="559769" cy="369332"/>
          </a:xfrm>
          <a:prstGeom prst="rect">
            <a:avLst/>
          </a:prstGeom>
          <a:solidFill>
            <a:schemeClr val="tx2">
              <a:lumMod val="60000"/>
              <a:lumOff val="40000"/>
            </a:schemeClr>
          </a:solidFill>
        </p:spPr>
        <p:txBody>
          <a:bodyPr wrap="none" rtlCol="0">
            <a:spAutoFit/>
          </a:bodyPr>
          <a:lstStyle/>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ELB</a:t>
            </a:r>
            <a:endPar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15" name="圆角矩形 14">
            <a:extLst>
              <a:ext uri="{FF2B5EF4-FFF2-40B4-BE49-F238E27FC236}">
                <a16:creationId xmlns:a16="http://schemas.microsoft.com/office/drawing/2014/main" id="{67A6E791-57E1-DF4F-91AE-A9559DF7D849}"/>
              </a:ext>
            </a:extLst>
          </p:cNvPr>
          <p:cNvSpPr/>
          <p:nvPr/>
        </p:nvSpPr>
        <p:spPr>
          <a:xfrm>
            <a:off x="5046132" y="2070163"/>
            <a:ext cx="1371600" cy="117499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3C850E9-DB85-1F4E-94FE-02A9135260DC}"/>
              </a:ext>
            </a:extLst>
          </p:cNvPr>
          <p:cNvSpPr txBox="1"/>
          <p:nvPr/>
        </p:nvSpPr>
        <p:spPr>
          <a:xfrm>
            <a:off x="5274916" y="2341907"/>
            <a:ext cx="914033" cy="646331"/>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Public</a:t>
            </a:r>
          </a:p>
          <a:p>
            <a:r>
              <a:rPr kumimoji="1" lang="en-US" altLang="zh-CN"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17" name="圆角矩形 16">
            <a:extLst>
              <a:ext uri="{FF2B5EF4-FFF2-40B4-BE49-F238E27FC236}">
                <a16:creationId xmlns:a16="http://schemas.microsoft.com/office/drawing/2014/main" id="{79C96D73-7A6C-F444-9652-E7F26A5738FB}"/>
              </a:ext>
            </a:extLst>
          </p:cNvPr>
          <p:cNvSpPr/>
          <p:nvPr/>
        </p:nvSpPr>
        <p:spPr>
          <a:xfrm>
            <a:off x="5046132" y="4491377"/>
            <a:ext cx="1371600" cy="117499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A05A0096-2352-2741-AAC2-6ECA4AB11260}"/>
              </a:ext>
            </a:extLst>
          </p:cNvPr>
          <p:cNvSpPr txBox="1"/>
          <p:nvPr/>
        </p:nvSpPr>
        <p:spPr>
          <a:xfrm>
            <a:off x="5274916" y="4755708"/>
            <a:ext cx="914033" cy="646331"/>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Public</a:t>
            </a:r>
          </a:p>
          <a:p>
            <a:r>
              <a:rPr kumimoji="1" lang="en-US" altLang="zh-CN"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18" name="圆角矩形 17">
            <a:extLst>
              <a:ext uri="{FF2B5EF4-FFF2-40B4-BE49-F238E27FC236}">
                <a16:creationId xmlns:a16="http://schemas.microsoft.com/office/drawing/2014/main" id="{FEA388B7-1078-D74A-A8C8-666F39897BE0}"/>
              </a:ext>
            </a:extLst>
          </p:cNvPr>
          <p:cNvSpPr/>
          <p:nvPr/>
        </p:nvSpPr>
        <p:spPr>
          <a:xfrm>
            <a:off x="7018866" y="2070163"/>
            <a:ext cx="1371600" cy="117499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0B25F6C6-819F-544F-98D7-D5EAF3C4D7F1}"/>
              </a:ext>
            </a:extLst>
          </p:cNvPr>
          <p:cNvSpPr txBox="1"/>
          <p:nvPr/>
        </p:nvSpPr>
        <p:spPr>
          <a:xfrm>
            <a:off x="7247649" y="2341907"/>
            <a:ext cx="914033" cy="646331"/>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Private</a:t>
            </a:r>
          </a:p>
          <a:p>
            <a:r>
              <a:rPr kumimoji="1" lang="en-US" altLang="zh-CN"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20" name="圆角矩形 19">
            <a:extLst>
              <a:ext uri="{FF2B5EF4-FFF2-40B4-BE49-F238E27FC236}">
                <a16:creationId xmlns:a16="http://schemas.microsoft.com/office/drawing/2014/main" id="{BF03BA9A-5042-3A4C-90DD-22452AA11328}"/>
              </a:ext>
            </a:extLst>
          </p:cNvPr>
          <p:cNvSpPr/>
          <p:nvPr/>
        </p:nvSpPr>
        <p:spPr>
          <a:xfrm>
            <a:off x="7018866" y="4491377"/>
            <a:ext cx="1371600" cy="117499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CAAB7F70-9E8F-3D4D-8D11-AB90A6915424}"/>
              </a:ext>
            </a:extLst>
          </p:cNvPr>
          <p:cNvSpPr txBox="1"/>
          <p:nvPr/>
        </p:nvSpPr>
        <p:spPr>
          <a:xfrm>
            <a:off x="7247649" y="4755707"/>
            <a:ext cx="914033" cy="646331"/>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Private</a:t>
            </a:r>
          </a:p>
          <a:p>
            <a:r>
              <a:rPr kumimoji="1" lang="en-US" altLang="zh-CN" b="1" dirty="0">
                <a:solidFill>
                  <a:schemeClr val="bg1"/>
                </a:solidFill>
                <a:latin typeface="Microsoft YaHei Light" panose="020B0502040204020203" pitchFamily="34" charset="-122"/>
                <a:ea typeface="Microsoft YaHei Light" panose="020B0502040204020203" pitchFamily="34" charset="-122"/>
              </a:rPr>
              <a:t>Subnet</a:t>
            </a:r>
            <a:endParaRPr kumimoji="1" lang="zh-CN" altLang="en-US" b="1" dirty="0">
              <a:solidFill>
                <a:schemeClr val="bg1"/>
              </a:solidFill>
              <a:latin typeface="Microsoft YaHei Light" panose="020B0502040204020203" pitchFamily="34" charset="-122"/>
              <a:ea typeface="Microsoft YaHei Light" panose="020B0502040204020203" pitchFamily="34" charset="-122"/>
            </a:endParaRPr>
          </a:p>
        </p:txBody>
      </p:sp>
      <p:sp>
        <p:nvSpPr>
          <p:cNvPr id="22" name="圆角矩形 21">
            <a:extLst>
              <a:ext uri="{FF2B5EF4-FFF2-40B4-BE49-F238E27FC236}">
                <a16:creationId xmlns:a16="http://schemas.microsoft.com/office/drawing/2014/main" id="{CF0E6F0E-30E9-6746-9D7D-ED651AB944EB}"/>
              </a:ext>
            </a:extLst>
          </p:cNvPr>
          <p:cNvSpPr/>
          <p:nvPr/>
        </p:nvSpPr>
        <p:spPr>
          <a:xfrm>
            <a:off x="8991600" y="2070163"/>
            <a:ext cx="1371600" cy="117499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A6A8753B-524D-4B4D-93E0-15AC4441CD80}"/>
              </a:ext>
            </a:extLst>
          </p:cNvPr>
          <p:cNvSpPr/>
          <p:nvPr/>
        </p:nvSpPr>
        <p:spPr>
          <a:xfrm>
            <a:off x="8991600" y="4491377"/>
            <a:ext cx="1371600" cy="117499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389D5777-2375-7843-9E15-F4FE3BA82E11}"/>
              </a:ext>
            </a:extLst>
          </p:cNvPr>
          <p:cNvSpPr txBox="1"/>
          <p:nvPr/>
        </p:nvSpPr>
        <p:spPr>
          <a:xfrm>
            <a:off x="9099357" y="2480406"/>
            <a:ext cx="1159292" cy="369332"/>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Database</a:t>
            </a:r>
          </a:p>
        </p:txBody>
      </p:sp>
      <p:sp>
        <p:nvSpPr>
          <p:cNvPr id="25" name="文本框 24">
            <a:extLst>
              <a:ext uri="{FF2B5EF4-FFF2-40B4-BE49-F238E27FC236}">
                <a16:creationId xmlns:a16="http://schemas.microsoft.com/office/drawing/2014/main" id="{D06EB642-D660-5044-9846-CC7981278303}"/>
              </a:ext>
            </a:extLst>
          </p:cNvPr>
          <p:cNvSpPr txBox="1"/>
          <p:nvPr/>
        </p:nvSpPr>
        <p:spPr>
          <a:xfrm>
            <a:off x="9111671" y="4894206"/>
            <a:ext cx="1159292" cy="369332"/>
          </a:xfrm>
          <a:prstGeom prst="rect">
            <a:avLst/>
          </a:prstGeom>
          <a:noFill/>
        </p:spPr>
        <p:txBody>
          <a:bodyPr wrap="none" rtlCol="0">
            <a:spAutoFit/>
          </a:bodyPr>
          <a:lstStyle/>
          <a:p>
            <a:r>
              <a:rPr kumimoji="1" lang="en-US" altLang="zh-CN" b="1" dirty="0">
                <a:solidFill>
                  <a:schemeClr val="bg1"/>
                </a:solidFill>
                <a:latin typeface="Microsoft YaHei Light" panose="020B0502040204020203" pitchFamily="34" charset="-122"/>
                <a:ea typeface="Microsoft YaHei Light" panose="020B0502040204020203" pitchFamily="34" charset="-122"/>
              </a:rPr>
              <a:t>Database</a:t>
            </a:r>
          </a:p>
        </p:txBody>
      </p:sp>
      <p:sp>
        <p:nvSpPr>
          <p:cNvPr id="27" name="文本框 26">
            <a:extLst>
              <a:ext uri="{FF2B5EF4-FFF2-40B4-BE49-F238E27FC236}">
                <a16:creationId xmlns:a16="http://schemas.microsoft.com/office/drawing/2014/main" id="{B95DDAD4-DD2A-3F43-B8A4-50ECE7A7EDB9}"/>
              </a:ext>
            </a:extLst>
          </p:cNvPr>
          <p:cNvSpPr txBox="1"/>
          <p:nvPr/>
        </p:nvSpPr>
        <p:spPr>
          <a:xfrm>
            <a:off x="1699597" y="1700831"/>
            <a:ext cx="627095" cy="369332"/>
          </a:xfrm>
          <a:prstGeom prst="rect">
            <a:avLst/>
          </a:prstGeom>
          <a:noFill/>
        </p:spPr>
        <p:txBody>
          <a:bodyPr wrap="none" rtlCol="0">
            <a:spAutoFit/>
          </a:bodyPr>
          <a:lstStyle/>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VPC</a:t>
            </a:r>
            <a:endPar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28" name="文本框 27">
            <a:extLst>
              <a:ext uri="{FF2B5EF4-FFF2-40B4-BE49-F238E27FC236}">
                <a16:creationId xmlns:a16="http://schemas.microsoft.com/office/drawing/2014/main" id="{0C6C6EC7-543C-2F4A-B5E0-E58EF4D992BC}"/>
              </a:ext>
            </a:extLst>
          </p:cNvPr>
          <p:cNvSpPr txBox="1"/>
          <p:nvPr/>
        </p:nvSpPr>
        <p:spPr>
          <a:xfrm>
            <a:off x="4527237" y="1916274"/>
            <a:ext cx="494559" cy="307777"/>
          </a:xfrm>
          <a:prstGeom prst="rect">
            <a:avLst/>
          </a:prstGeom>
          <a:noFill/>
        </p:spPr>
        <p:txBody>
          <a:bodyPr wrap="none" rtlCol="0">
            <a:spAutoFit/>
          </a:bodyPr>
          <a:lstStyle/>
          <a:p>
            <a:r>
              <a:rPr kumimoji="1" lang="en-US" altLang="zh-CN" sz="1400" b="1" dirty="0">
                <a:solidFill>
                  <a:schemeClr val="tx2">
                    <a:lumMod val="75000"/>
                  </a:schemeClr>
                </a:solidFill>
                <a:latin typeface="Microsoft YaHei Light" panose="020B0502040204020203" pitchFamily="34" charset="-122"/>
                <a:ea typeface="Microsoft YaHei Light" panose="020B0502040204020203" pitchFamily="34" charset="-122"/>
              </a:rPr>
              <a:t>AZ1</a:t>
            </a:r>
            <a:endParaRPr kumimoji="1" lang="zh-CN" altLang="en-US" sz="1400"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29" name="文本框 28">
            <a:extLst>
              <a:ext uri="{FF2B5EF4-FFF2-40B4-BE49-F238E27FC236}">
                <a16:creationId xmlns:a16="http://schemas.microsoft.com/office/drawing/2014/main" id="{536BFD0A-F45C-8C4F-A174-BA0E354AB89E}"/>
              </a:ext>
            </a:extLst>
          </p:cNvPr>
          <p:cNvSpPr txBox="1"/>
          <p:nvPr/>
        </p:nvSpPr>
        <p:spPr>
          <a:xfrm>
            <a:off x="4554072" y="4337488"/>
            <a:ext cx="525016" cy="307777"/>
          </a:xfrm>
          <a:prstGeom prst="rect">
            <a:avLst/>
          </a:prstGeom>
          <a:noFill/>
        </p:spPr>
        <p:txBody>
          <a:bodyPr wrap="none" rtlCol="0">
            <a:spAutoFit/>
          </a:bodyPr>
          <a:lstStyle/>
          <a:p>
            <a:r>
              <a:rPr kumimoji="1" lang="en-US" altLang="zh-CN" sz="1400" b="1" dirty="0">
                <a:solidFill>
                  <a:schemeClr val="tx2">
                    <a:lumMod val="75000"/>
                  </a:schemeClr>
                </a:solidFill>
                <a:latin typeface="Microsoft YaHei Light" panose="020B0502040204020203" pitchFamily="34" charset="-122"/>
                <a:ea typeface="Microsoft YaHei Light" panose="020B0502040204020203" pitchFamily="34" charset="-122"/>
              </a:rPr>
              <a:t>AZ2</a:t>
            </a:r>
            <a:endParaRPr kumimoji="1" lang="zh-CN" altLang="en-US" sz="1400"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30" name="文本框 29">
            <a:extLst>
              <a:ext uri="{FF2B5EF4-FFF2-40B4-BE49-F238E27FC236}">
                <a16:creationId xmlns:a16="http://schemas.microsoft.com/office/drawing/2014/main" id="{AEB459C4-E0F7-A34A-9B85-968E740A7B12}"/>
              </a:ext>
            </a:extLst>
          </p:cNvPr>
          <p:cNvSpPr txBox="1"/>
          <p:nvPr/>
        </p:nvSpPr>
        <p:spPr>
          <a:xfrm>
            <a:off x="7008000" y="3683230"/>
            <a:ext cx="1393330" cy="369332"/>
          </a:xfrm>
          <a:prstGeom prst="rect">
            <a:avLst/>
          </a:prstGeom>
          <a:solidFill>
            <a:schemeClr val="tx2">
              <a:lumMod val="60000"/>
              <a:lumOff val="40000"/>
            </a:schemeClr>
          </a:solidFill>
        </p:spPr>
        <p:txBody>
          <a:bodyPr wrap="none" rtlCol="0">
            <a:spAutoFit/>
          </a:bodyPr>
          <a:lstStyle/>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Autoscaling</a:t>
            </a:r>
            <a:endPar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sp>
        <p:nvSpPr>
          <p:cNvPr id="33" name="文本框 32">
            <a:extLst>
              <a:ext uri="{FF2B5EF4-FFF2-40B4-BE49-F238E27FC236}">
                <a16:creationId xmlns:a16="http://schemas.microsoft.com/office/drawing/2014/main" id="{B56B38F0-59C9-3140-B14A-58B3F0B027EF}"/>
              </a:ext>
            </a:extLst>
          </p:cNvPr>
          <p:cNvSpPr txBox="1"/>
          <p:nvPr/>
        </p:nvSpPr>
        <p:spPr>
          <a:xfrm>
            <a:off x="712962" y="1426970"/>
            <a:ext cx="912429" cy="369332"/>
          </a:xfrm>
          <a:prstGeom prst="rect">
            <a:avLst/>
          </a:prstGeom>
          <a:noFill/>
        </p:spPr>
        <p:txBody>
          <a:bodyPr wrap="none" rtlCol="0">
            <a:spAutoFit/>
          </a:bodyPr>
          <a:lstStyle/>
          <a:p>
            <a:r>
              <a:rPr kumimoji="1" lang="en-US" altLang="zh-CN" b="1" dirty="0">
                <a:solidFill>
                  <a:schemeClr val="tx2">
                    <a:lumMod val="75000"/>
                  </a:schemeClr>
                </a:solidFill>
                <a:latin typeface="Microsoft YaHei Light" panose="020B0502040204020203" pitchFamily="34" charset="-122"/>
                <a:ea typeface="Microsoft YaHei Light" panose="020B0502040204020203" pitchFamily="34" charset="-122"/>
              </a:rPr>
              <a:t>Region</a:t>
            </a:r>
            <a:endParaRPr kumimoji="1" lang="zh-CN" altLang="en-US" b="1" dirty="0">
              <a:solidFill>
                <a:schemeClr val="tx2">
                  <a:lumMod val="75000"/>
                </a:schemeClr>
              </a:solidFill>
              <a:latin typeface="Microsoft YaHei Light" panose="020B0502040204020203" pitchFamily="34" charset="-122"/>
              <a:ea typeface="Microsoft YaHei Light" panose="020B0502040204020203" pitchFamily="34" charset="-122"/>
            </a:endParaRPr>
          </a:p>
        </p:txBody>
      </p:sp>
      <p:cxnSp>
        <p:nvCxnSpPr>
          <p:cNvPr id="35" name="直线箭头连接符 34">
            <a:extLst>
              <a:ext uri="{FF2B5EF4-FFF2-40B4-BE49-F238E27FC236}">
                <a16:creationId xmlns:a16="http://schemas.microsoft.com/office/drawing/2014/main" id="{A3677058-FB94-A747-827A-74C0C1366523}"/>
              </a:ext>
            </a:extLst>
          </p:cNvPr>
          <p:cNvCxnSpPr>
            <a:cxnSpLocks/>
          </p:cNvCxnSpPr>
          <p:nvPr/>
        </p:nvCxnSpPr>
        <p:spPr>
          <a:xfrm>
            <a:off x="3422726" y="3850433"/>
            <a:ext cx="1975421" cy="1211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B9AD0A4-E13C-CF48-8A9F-87D5AABFF786}"/>
              </a:ext>
            </a:extLst>
          </p:cNvPr>
          <p:cNvCxnSpPr>
            <a:cxnSpLocks/>
            <a:endCxn id="7" idx="1"/>
          </p:cNvCxnSpPr>
          <p:nvPr/>
        </p:nvCxnSpPr>
        <p:spPr>
          <a:xfrm>
            <a:off x="1039114" y="3854017"/>
            <a:ext cx="1323576" cy="1161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17466B06-0767-AD4A-8AEF-9D5DCC233A02}"/>
              </a:ext>
            </a:extLst>
          </p:cNvPr>
          <p:cNvCxnSpPr>
            <a:endCxn id="8" idx="1"/>
          </p:cNvCxnSpPr>
          <p:nvPr/>
        </p:nvCxnSpPr>
        <p:spPr>
          <a:xfrm flipV="1">
            <a:off x="3441832" y="2657660"/>
            <a:ext cx="1079368" cy="119277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446946A7-93AA-6748-8867-487F4D421583}"/>
              </a:ext>
            </a:extLst>
          </p:cNvPr>
          <p:cNvCxnSpPr>
            <a:endCxn id="9" idx="1"/>
          </p:cNvCxnSpPr>
          <p:nvPr/>
        </p:nvCxnSpPr>
        <p:spPr>
          <a:xfrm>
            <a:off x="3441832" y="3873990"/>
            <a:ext cx="1079368" cy="12048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68283C16-6032-3D47-B0D7-E068DC93CFAF}"/>
              </a:ext>
            </a:extLst>
          </p:cNvPr>
          <p:cNvCxnSpPr>
            <a:stCxn id="11" idx="3"/>
            <a:endCxn id="31" idx="1"/>
          </p:cNvCxnSpPr>
          <p:nvPr/>
        </p:nvCxnSpPr>
        <p:spPr>
          <a:xfrm flipV="1">
            <a:off x="5957916" y="3862545"/>
            <a:ext cx="859843" cy="535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14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06104" y="1165199"/>
            <a:ext cx="6141492" cy="656792"/>
          </a:xfrm>
        </p:spPr>
        <p:txBody>
          <a:bodyPr/>
          <a:lstStyle/>
          <a:p>
            <a:r>
              <a:rPr lang="en-US" altLang="zh-CN" sz="4400"/>
              <a:t>DEMO</a:t>
            </a:r>
            <a:endParaRPr lang="zh-CN" altLang="en-US" sz="4400"/>
          </a:p>
        </p:txBody>
      </p:sp>
      <p:sp>
        <p:nvSpPr>
          <p:cNvPr id="4" name="文本框 3">
            <a:extLst>
              <a:ext uri="{FF2B5EF4-FFF2-40B4-BE49-F238E27FC236}">
                <a16:creationId xmlns:a16="http://schemas.microsoft.com/office/drawing/2014/main" id="{04F69230-F3A6-4586-9371-A858F4763E9F}"/>
              </a:ext>
            </a:extLst>
          </p:cNvPr>
          <p:cNvSpPr txBox="1"/>
          <p:nvPr/>
        </p:nvSpPr>
        <p:spPr>
          <a:xfrm>
            <a:off x="2347584" y="1007378"/>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/04</a:t>
            </a:r>
            <a:endParaRPr lang="zh-CN" altLang="en-US" spc="100">
              <a:solidFill>
                <a:schemeClr val="accent1"/>
              </a:solidFill>
              <a:latin typeface="Impact" panose="020B0806030902050204" pitchFamily="34" charset="0"/>
              <a:cs typeface="Arial" panose="020B0604020202020204" pitchFamily="34" charset="0"/>
            </a:endParaRPr>
          </a:p>
        </p:txBody>
      </p:sp>
      <p:grpSp>
        <p:nvGrpSpPr>
          <p:cNvPr id="17" name="组合 16">
            <a:extLst>
              <a:ext uri="{FF2B5EF4-FFF2-40B4-BE49-F238E27FC236}">
                <a16:creationId xmlns:a16="http://schemas.microsoft.com/office/drawing/2014/main" id="{DD324FA0-91CD-2041-924B-09EF202E1CD7}"/>
              </a:ext>
            </a:extLst>
          </p:cNvPr>
          <p:cNvGrpSpPr/>
          <p:nvPr/>
        </p:nvGrpSpPr>
        <p:grpSpPr>
          <a:xfrm>
            <a:off x="2342971" y="2235840"/>
            <a:ext cx="2524431" cy="2670095"/>
            <a:chOff x="6065838" y="548592"/>
            <a:chExt cx="4799011" cy="5075921"/>
          </a:xfrm>
          <a:effectLst>
            <a:outerShdw blurRad="50800" dist="50800" dir="5400000" algn="ctr" rotWithShape="0">
              <a:srgbClr val="000000">
                <a:alpha val="81000"/>
              </a:srgbClr>
            </a:outerShdw>
          </a:effectLst>
        </p:grpSpPr>
        <p:sp>
          <p:nvSpPr>
            <p:cNvPr id="18" name="Freeform 17">
              <a:extLst>
                <a:ext uri="{FF2B5EF4-FFF2-40B4-BE49-F238E27FC236}">
                  <a16:creationId xmlns:a16="http://schemas.microsoft.com/office/drawing/2014/main" id="{1A8ED0F1-7AEA-274F-B93C-00EB8F59D34F}"/>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a:extLst>
                <a:ext uri="{FF2B5EF4-FFF2-40B4-BE49-F238E27FC236}">
                  <a16:creationId xmlns:a16="http://schemas.microsoft.com/office/drawing/2014/main" id="{5D87C38D-C32C-1D42-A738-30B06FE4827B}"/>
                </a:ext>
              </a:extLst>
            </p:cNvPr>
            <p:cNvSpPr>
              <a:spLocks/>
            </p:cNvSpPr>
            <p:nvPr userDrawn="1"/>
          </p:nvSpPr>
          <p:spPr bwMode="auto">
            <a:xfrm>
              <a:off x="8232775" y="548592"/>
              <a:ext cx="2632074"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a:extLst>
                <a:ext uri="{FF2B5EF4-FFF2-40B4-BE49-F238E27FC236}">
                  <a16:creationId xmlns:a16="http://schemas.microsoft.com/office/drawing/2014/main" id="{AE5C6A25-BA71-784C-9BCF-E9C6C20D70DE}"/>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a:extLst>
                <a:ext uri="{FF2B5EF4-FFF2-40B4-BE49-F238E27FC236}">
                  <a16:creationId xmlns:a16="http://schemas.microsoft.com/office/drawing/2014/main" id="{86AF33DC-0AFF-EE47-B965-1830A97ACE5D}"/>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占位符 5">
            <a:extLst>
              <a:ext uri="{FF2B5EF4-FFF2-40B4-BE49-F238E27FC236}">
                <a16:creationId xmlns:a16="http://schemas.microsoft.com/office/drawing/2014/main" id="{F432FE2E-A243-9140-A2D3-27D531EB8E4F}"/>
              </a:ext>
            </a:extLst>
          </p:cNvPr>
          <p:cNvSpPr>
            <a:spLocks noGrp="1"/>
          </p:cNvSpPr>
          <p:nvPr>
            <p:ph type="body" idx="1"/>
          </p:nvPr>
        </p:nvSpPr>
        <p:spPr>
          <a:xfrm>
            <a:off x="6045133" y="2946460"/>
            <a:ext cx="5029022" cy="829618"/>
          </a:xfrm>
        </p:spPr>
        <p:txBody>
          <a:bodyPr>
            <a:normAutofit/>
          </a:bodyPr>
          <a:lstStyle/>
          <a:p>
            <a:pPr lvl="0" algn="l"/>
            <a:r>
              <a:rPr lang="en-US" altLang="zh-CN" sz="2000">
                <a:latin typeface="Microsoft YaHei Light" panose="020B0502040204020203" pitchFamily="34" charset="-122"/>
                <a:ea typeface="Microsoft YaHei Light" panose="020B0502040204020203" pitchFamily="34" charset="-122"/>
              </a:rPr>
              <a:t>4.1</a:t>
            </a:r>
            <a:r>
              <a:rPr lang="zh-CN" altLang="en-US" sz="2000">
                <a:latin typeface="Microsoft YaHei Light" panose="020B0502040204020203" pitchFamily="34" charset="-122"/>
                <a:ea typeface="Microsoft YaHei Light" panose="020B0502040204020203" pitchFamily="34" charset="-122"/>
              </a:rPr>
              <a:t> 创建实例</a:t>
            </a:r>
            <a:endParaRPr lang="en-US" altLang="zh-CN" sz="2000">
              <a:latin typeface="Microsoft YaHei Light" panose="020B0502040204020203" pitchFamily="34" charset="-122"/>
              <a:ea typeface="Microsoft YaHei Light" panose="020B0502040204020203" pitchFamily="34" charset="-122"/>
            </a:endParaRPr>
          </a:p>
          <a:p>
            <a:pPr lvl="0" algn="l"/>
            <a:r>
              <a:rPr lang="en-US" altLang="zh-CN" sz="2000">
                <a:latin typeface="Microsoft YaHei Light" panose="020B0502040204020203" pitchFamily="34" charset="-122"/>
                <a:ea typeface="Microsoft YaHei Light" panose="020B0502040204020203" pitchFamily="34" charset="-122"/>
              </a:rPr>
              <a:t>4.2</a:t>
            </a:r>
            <a:r>
              <a:rPr lang="zh-CN" altLang="en-US" sz="2000">
                <a:latin typeface="Microsoft YaHei Light" panose="020B0502040204020203" pitchFamily="34" charset="-122"/>
                <a:ea typeface="Microsoft YaHei Light" panose="020B0502040204020203" pitchFamily="34" charset="-122"/>
              </a:rPr>
              <a:t> </a:t>
            </a:r>
            <a:r>
              <a:rPr lang="en-US" altLang="zh-CN" sz="2000">
                <a:latin typeface="Microsoft YaHei Light" panose="020B0502040204020203" pitchFamily="34" charset="-122"/>
                <a:ea typeface="Microsoft YaHei Light" panose="020B0502040204020203" pitchFamily="34" charset="-122"/>
              </a:rPr>
              <a:t>EC2</a:t>
            </a:r>
            <a:r>
              <a:rPr lang="zh-CN" altLang="en-US" sz="2000">
                <a:latin typeface="Microsoft YaHei Light" panose="020B0502040204020203" pitchFamily="34" charset="-122"/>
                <a:ea typeface="Microsoft YaHei Light" panose="020B0502040204020203" pitchFamily="34" charset="-122"/>
              </a:rPr>
              <a:t>部署</a:t>
            </a:r>
            <a:endParaRPr lang="en-US" altLang="zh-CN" sz="200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8100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a:t>
            </a:r>
            <a:r>
              <a:rPr lang="en-US" altLang="zh-CN" dirty="0"/>
              <a:t>EC2</a:t>
            </a:r>
            <a:r>
              <a:rPr lang="zh-CN" altLang="en-US" dirty="0"/>
              <a:t>服务</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pic>
        <p:nvPicPr>
          <p:cNvPr id="8" name="图片 7">
            <a:extLst>
              <a:ext uri="{FF2B5EF4-FFF2-40B4-BE49-F238E27FC236}">
                <a16:creationId xmlns:a16="http://schemas.microsoft.com/office/drawing/2014/main" id="{06C235E3-37A2-FA46-A672-0BD87A916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2558704"/>
            <a:ext cx="8050696" cy="4299296"/>
          </a:xfrm>
          <a:prstGeom prst="rect">
            <a:avLst/>
          </a:prstGeom>
        </p:spPr>
      </p:pic>
      <p:pic>
        <p:nvPicPr>
          <p:cNvPr id="6" name="图片 5">
            <a:extLst>
              <a:ext uri="{FF2B5EF4-FFF2-40B4-BE49-F238E27FC236}">
                <a16:creationId xmlns:a16="http://schemas.microsoft.com/office/drawing/2014/main" id="{1A8BDDC4-4CFB-5940-AB1D-3FBA9B37F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837" y="1028700"/>
            <a:ext cx="7908058" cy="4033936"/>
          </a:xfrm>
          <a:prstGeom prst="rect">
            <a:avLst/>
          </a:prstGeom>
        </p:spPr>
      </p:pic>
      <p:sp>
        <p:nvSpPr>
          <p:cNvPr id="10" name="矩形 9">
            <a:extLst>
              <a:ext uri="{FF2B5EF4-FFF2-40B4-BE49-F238E27FC236}">
                <a16:creationId xmlns:a16="http://schemas.microsoft.com/office/drawing/2014/main" id="{77693E50-10A8-204A-BF44-8594EE85A9D6}"/>
              </a:ext>
            </a:extLst>
          </p:cNvPr>
          <p:cNvSpPr/>
          <p:nvPr/>
        </p:nvSpPr>
        <p:spPr>
          <a:xfrm>
            <a:off x="1459014" y="2571432"/>
            <a:ext cx="405645" cy="202425"/>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F259748D-CE88-DD48-9CCF-E1E924107A35}"/>
              </a:ext>
            </a:extLst>
          </p:cNvPr>
          <p:cNvSpPr/>
          <p:nvPr/>
        </p:nvSpPr>
        <p:spPr>
          <a:xfrm flipV="1">
            <a:off x="2271887" y="3446209"/>
            <a:ext cx="318913" cy="211390"/>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03060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启动实例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pic>
        <p:nvPicPr>
          <p:cNvPr id="5" name="图片 4">
            <a:extLst>
              <a:ext uri="{FF2B5EF4-FFF2-40B4-BE49-F238E27FC236}">
                <a16:creationId xmlns:a16="http://schemas.microsoft.com/office/drawing/2014/main" id="{DC1E46B1-8B5B-1043-A503-894168B0C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849" y="1277855"/>
            <a:ext cx="10126711" cy="5168989"/>
          </a:xfrm>
          <a:prstGeom prst="rect">
            <a:avLst/>
          </a:prstGeom>
        </p:spPr>
      </p:pic>
      <p:sp>
        <p:nvSpPr>
          <p:cNvPr id="6" name="矩形 5">
            <a:extLst>
              <a:ext uri="{FF2B5EF4-FFF2-40B4-BE49-F238E27FC236}">
                <a16:creationId xmlns:a16="http://schemas.microsoft.com/office/drawing/2014/main" id="{916E3747-7424-9C4A-B6E7-842BFC0A71F2}"/>
              </a:ext>
            </a:extLst>
          </p:cNvPr>
          <p:cNvSpPr/>
          <p:nvPr/>
        </p:nvSpPr>
        <p:spPr>
          <a:xfrm>
            <a:off x="1181108" y="2490749"/>
            <a:ext cx="405645" cy="202425"/>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F8F912B5-1261-FE47-AB93-75099900C91B}"/>
              </a:ext>
            </a:extLst>
          </p:cNvPr>
          <p:cNvSpPr/>
          <p:nvPr/>
        </p:nvSpPr>
        <p:spPr>
          <a:xfrm flipV="1">
            <a:off x="2570637" y="3291321"/>
            <a:ext cx="1519225" cy="898293"/>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02397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启动实例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pic>
        <p:nvPicPr>
          <p:cNvPr id="6" name="图片 5">
            <a:extLst>
              <a:ext uri="{FF2B5EF4-FFF2-40B4-BE49-F238E27FC236}">
                <a16:creationId xmlns:a16="http://schemas.microsoft.com/office/drawing/2014/main" id="{C4653E27-E894-DC4A-A098-1F1C4E8A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924" y="1366054"/>
            <a:ext cx="9287985" cy="4534343"/>
          </a:xfrm>
          <a:prstGeom prst="rect">
            <a:avLst/>
          </a:prstGeom>
        </p:spPr>
      </p:pic>
      <p:sp>
        <p:nvSpPr>
          <p:cNvPr id="7" name="矩形 6">
            <a:extLst>
              <a:ext uri="{FF2B5EF4-FFF2-40B4-BE49-F238E27FC236}">
                <a16:creationId xmlns:a16="http://schemas.microsoft.com/office/drawing/2014/main" id="{6C779197-8EAA-5D43-B8FF-A7C3D1E363D4}"/>
              </a:ext>
            </a:extLst>
          </p:cNvPr>
          <p:cNvSpPr/>
          <p:nvPr/>
        </p:nvSpPr>
        <p:spPr>
          <a:xfrm>
            <a:off x="5996725" y="2689889"/>
            <a:ext cx="818673" cy="39621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615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选择</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pic>
        <p:nvPicPr>
          <p:cNvPr id="5" name="图片 4">
            <a:extLst>
              <a:ext uri="{FF2B5EF4-FFF2-40B4-BE49-F238E27FC236}">
                <a16:creationId xmlns:a16="http://schemas.microsoft.com/office/drawing/2014/main" id="{B1003FA6-922D-664D-98A8-2E9047F99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228219"/>
            <a:ext cx="6645694" cy="3244391"/>
          </a:xfrm>
          <a:prstGeom prst="rect">
            <a:avLst/>
          </a:prstGeom>
        </p:spPr>
      </p:pic>
      <p:pic>
        <p:nvPicPr>
          <p:cNvPr id="7" name="图片 6">
            <a:extLst>
              <a:ext uri="{FF2B5EF4-FFF2-40B4-BE49-F238E27FC236}">
                <a16:creationId xmlns:a16="http://schemas.microsoft.com/office/drawing/2014/main" id="{BF78EACF-729B-2E4A-9E16-6152217F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694" y="2666540"/>
            <a:ext cx="8239793" cy="4011177"/>
          </a:xfrm>
          <a:prstGeom prst="rect">
            <a:avLst/>
          </a:prstGeom>
        </p:spPr>
      </p:pic>
      <p:sp>
        <p:nvSpPr>
          <p:cNvPr id="8" name="矩形 7">
            <a:extLst>
              <a:ext uri="{FF2B5EF4-FFF2-40B4-BE49-F238E27FC236}">
                <a16:creationId xmlns:a16="http://schemas.microsoft.com/office/drawing/2014/main" id="{D676CA0C-3B32-3346-AF3E-8115B20F9B70}"/>
              </a:ext>
            </a:extLst>
          </p:cNvPr>
          <p:cNvSpPr/>
          <p:nvPr/>
        </p:nvSpPr>
        <p:spPr>
          <a:xfrm>
            <a:off x="760744" y="2585917"/>
            <a:ext cx="569292" cy="244375"/>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BED056F-00E2-E64D-B9B0-E5E190B3B9AD}"/>
              </a:ext>
            </a:extLst>
          </p:cNvPr>
          <p:cNvSpPr/>
          <p:nvPr/>
        </p:nvSpPr>
        <p:spPr>
          <a:xfrm>
            <a:off x="3370941" y="3377767"/>
            <a:ext cx="677357" cy="229957"/>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242CD9A6-E130-8E4B-8C9E-2FD876C2DFE2}"/>
              </a:ext>
            </a:extLst>
          </p:cNvPr>
          <p:cNvSpPr/>
          <p:nvPr/>
        </p:nvSpPr>
        <p:spPr>
          <a:xfrm>
            <a:off x="4584599" y="3852229"/>
            <a:ext cx="6604332" cy="1202545"/>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7808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启动实例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a:p>
        </p:txBody>
      </p:sp>
      <p:pic>
        <p:nvPicPr>
          <p:cNvPr id="7" name="图片 6">
            <a:extLst>
              <a:ext uri="{FF2B5EF4-FFF2-40B4-BE49-F238E27FC236}">
                <a16:creationId xmlns:a16="http://schemas.microsoft.com/office/drawing/2014/main" id="{192C66E5-FAFF-514D-8E8C-902B30EE8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12" y="1206227"/>
            <a:ext cx="10721585" cy="5137426"/>
          </a:xfrm>
          <a:prstGeom prst="rect">
            <a:avLst/>
          </a:prstGeom>
        </p:spPr>
      </p:pic>
      <p:sp>
        <p:nvSpPr>
          <p:cNvPr id="8" name="矩形 7">
            <a:extLst>
              <a:ext uri="{FF2B5EF4-FFF2-40B4-BE49-F238E27FC236}">
                <a16:creationId xmlns:a16="http://schemas.microsoft.com/office/drawing/2014/main" id="{5FA9C5B6-62A1-A445-8420-78CF963DAFDE}"/>
              </a:ext>
            </a:extLst>
          </p:cNvPr>
          <p:cNvSpPr/>
          <p:nvPr/>
        </p:nvSpPr>
        <p:spPr>
          <a:xfrm>
            <a:off x="9279069" y="5694398"/>
            <a:ext cx="798049" cy="368538"/>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91815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选择实例类型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pic>
        <p:nvPicPr>
          <p:cNvPr id="7" name="图片 6">
            <a:extLst>
              <a:ext uri="{FF2B5EF4-FFF2-40B4-BE49-F238E27FC236}">
                <a16:creationId xmlns:a16="http://schemas.microsoft.com/office/drawing/2014/main" id="{C5FE7303-1035-8D45-A929-88AC23F7A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201163"/>
            <a:ext cx="6688940" cy="3251568"/>
          </a:xfrm>
          <a:prstGeom prst="rect">
            <a:avLst/>
          </a:prstGeom>
        </p:spPr>
      </p:pic>
      <p:pic>
        <p:nvPicPr>
          <p:cNvPr id="9" name="图片 8">
            <a:extLst>
              <a:ext uri="{FF2B5EF4-FFF2-40B4-BE49-F238E27FC236}">
                <a16:creationId xmlns:a16="http://schemas.microsoft.com/office/drawing/2014/main" id="{0BC3265A-30BD-1145-B119-41FD98D59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675" y="3219642"/>
            <a:ext cx="7474226" cy="3638358"/>
          </a:xfrm>
          <a:prstGeom prst="rect">
            <a:avLst/>
          </a:prstGeom>
        </p:spPr>
      </p:pic>
      <p:sp>
        <p:nvSpPr>
          <p:cNvPr id="10" name="矩形 9">
            <a:extLst>
              <a:ext uri="{FF2B5EF4-FFF2-40B4-BE49-F238E27FC236}">
                <a16:creationId xmlns:a16="http://schemas.microsoft.com/office/drawing/2014/main" id="{53EFD19C-92FF-6547-B404-37697F91265C}"/>
              </a:ext>
            </a:extLst>
          </p:cNvPr>
          <p:cNvSpPr/>
          <p:nvPr/>
        </p:nvSpPr>
        <p:spPr>
          <a:xfrm>
            <a:off x="724824" y="2725734"/>
            <a:ext cx="6557004" cy="321445"/>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AEB51BBA-8967-134E-8728-E3A82907A760}"/>
              </a:ext>
            </a:extLst>
          </p:cNvPr>
          <p:cNvSpPr/>
          <p:nvPr/>
        </p:nvSpPr>
        <p:spPr>
          <a:xfrm>
            <a:off x="10978744" y="6544767"/>
            <a:ext cx="716867" cy="239212"/>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47555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标签</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pic>
        <p:nvPicPr>
          <p:cNvPr id="6" name="图片 5">
            <a:extLst>
              <a:ext uri="{FF2B5EF4-FFF2-40B4-BE49-F238E27FC236}">
                <a16:creationId xmlns:a16="http://schemas.microsoft.com/office/drawing/2014/main" id="{F3BEA506-5DF9-A349-88EC-FFD0BB5D2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267976"/>
            <a:ext cx="7460052" cy="3641956"/>
          </a:xfrm>
          <a:prstGeom prst="rect">
            <a:avLst/>
          </a:prstGeom>
        </p:spPr>
      </p:pic>
      <p:pic>
        <p:nvPicPr>
          <p:cNvPr id="8" name="图片 7">
            <a:extLst>
              <a:ext uri="{FF2B5EF4-FFF2-40B4-BE49-F238E27FC236}">
                <a16:creationId xmlns:a16="http://schemas.microsoft.com/office/drawing/2014/main" id="{26B63C27-BE4C-9646-A917-B2A4CB8F8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686" y="3552528"/>
            <a:ext cx="6559826" cy="3193360"/>
          </a:xfrm>
          <a:prstGeom prst="rect">
            <a:avLst/>
          </a:prstGeom>
        </p:spPr>
      </p:pic>
      <p:sp>
        <p:nvSpPr>
          <p:cNvPr id="9" name="矩形 8">
            <a:extLst>
              <a:ext uri="{FF2B5EF4-FFF2-40B4-BE49-F238E27FC236}">
                <a16:creationId xmlns:a16="http://schemas.microsoft.com/office/drawing/2014/main" id="{351B014B-85E3-7543-8B0B-637106A3E2FF}"/>
              </a:ext>
            </a:extLst>
          </p:cNvPr>
          <p:cNvSpPr/>
          <p:nvPr/>
        </p:nvSpPr>
        <p:spPr>
          <a:xfrm>
            <a:off x="11114842" y="6495153"/>
            <a:ext cx="693981" cy="18432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7820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pPr>
              <a:lnSpc>
                <a:spcPct val="150000"/>
              </a:lnSpc>
            </a:pPr>
            <a:r>
              <a:rPr lang="en-US" altLang="zh-CN" dirty="0"/>
              <a:t>1.2</a:t>
            </a:r>
            <a:r>
              <a:rPr lang="zh-CN" altLang="en-US"/>
              <a:t> 云计算的优势</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pPr>
              <a:lnSpc>
                <a:spcPct val="150000"/>
              </a:lnSpc>
            </a:pPr>
            <a:fld id="{5DD3DB80-B894-403A-B48E-6FDC1A72010E}" type="slidenum">
              <a:rPr lang="zh-CN" altLang="en-US" smtClean="0"/>
              <a:pPr>
                <a:lnSpc>
                  <a:spcPct val="150000"/>
                </a:lnSpc>
              </a:pPr>
              <a:t>5</a:t>
            </a:fld>
            <a:endParaRPr lang="zh-CN" altLang="en-US"/>
          </a:p>
        </p:txBody>
      </p:sp>
      <p:sp>
        <p:nvSpPr>
          <p:cNvPr id="3" name="矩形 2">
            <a:extLst>
              <a:ext uri="{FF2B5EF4-FFF2-40B4-BE49-F238E27FC236}">
                <a16:creationId xmlns:a16="http://schemas.microsoft.com/office/drawing/2014/main" id="{F43CF1EA-9051-224A-BADA-79EB63418838}"/>
              </a:ext>
            </a:extLst>
          </p:cNvPr>
          <p:cNvSpPr/>
          <p:nvPr/>
        </p:nvSpPr>
        <p:spPr>
          <a:xfrm>
            <a:off x="1067995" y="2159347"/>
            <a:ext cx="6915884" cy="295369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将资本投入变成可变投入</a:t>
            </a:r>
            <a:endParaRPr lang="en-US" altLang="zh-CN"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从大型规模经济中获益</a:t>
            </a: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无需再猜测所需容量</a:t>
            </a: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增加速度和灵活性</a:t>
            </a:r>
            <a:endParaRPr lang="en-US" altLang="zh-CN"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无需再为数据中心的运行和维护投入资金</a:t>
            </a: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几分钟将业务扩展到全球</a:t>
            </a:r>
          </a:p>
          <a:p>
            <a:pPr marL="342900" indent="-342900">
              <a:lnSpc>
                <a:spcPct val="150000"/>
              </a:lnSpc>
              <a:buFont typeface="Arial" panose="020B0604020202020204" pitchFamily="34" charset="0"/>
              <a:buChar char="•"/>
            </a:pPr>
            <a:endParaRPr lang="zh-CN" altLang="en-US" dirty="0">
              <a:latin typeface="Microsoft YaHei Light" panose="020B0502040204020203" pitchFamily="34" charset="-122"/>
              <a:ea typeface="Microsoft YaHei Light" panose="020B0502040204020203" pitchFamily="34" charset="-122"/>
            </a:endParaRPr>
          </a:p>
        </p:txBody>
      </p:sp>
      <p:grpSp>
        <p:nvGrpSpPr>
          <p:cNvPr id="8" name="Group 1">
            <a:extLst>
              <a:ext uri="{FF2B5EF4-FFF2-40B4-BE49-F238E27FC236}">
                <a16:creationId xmlns:a16="http://schemas.microsoft.com/office/drawing/2014/main" id="{CBC9A4F8-77FE-2D40-81FF-708746C4D1C4}"/>
              </a:ext>
            </a:extLst>
          </p:cNvPr>
          <p:cNvGrpSpPr/>
          <p:nvPr/>
        </p:nvGrpSpPr>
        <p:grpSpPr>
          <a:xfrm rot="10800000">
            <a:off x="6095205" y="2976208"/>
            <a:ext cx="1808689" cy="1316746"/>
            <a:chOff x="2838056" y="2745508"/>
            <a:chExt cx="2411585" cy="1755662"/>
          </a:xfrm>
        </p:grpSpPr>
        <p:sp>
          <p:nvSpPr>
            <p:cNvPr id="13" name="Rectangle 50">
              <a:extLst>
                <a:ext uri="{FF2B5EF4-FFF2-40B4-BE49-F238E27FC236}">
                  <a16:creationId xmlns:a16="http://schemas.microsoft.com/office/drawing/2014/main" id="{646FE731-4DE4-4949-A8C9-ED64301EC9F9}"/>
                </a:ext>
              </a:extLst>
            </p:cNvPr>
            <p:cNvSpPr>
              <a:spLocks/>
            </p:cNvSpPr>
            <p:nvPr/>
          </p:nvSpPr>
          <p:spPr bwMode="auto">
            <a:xfrm>
              <a:off x="3868940" y="3816551"/>
              <a:ext cx="1380701" cy="172731"/>
            </a:xfrm>
            <a:prstGeom prst="rect">
              <a:avLst/>
            </a:prstGeom>
            <a:solidFill>
              <a:schemeClr val="accent4"/>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cs typeface="+mn-ea"/>
                <a:sym typeface="+mn-lt"/>
              </a:endParaRPr>
            </a:p>
          </p:txBody>
        </p:sp>
        <p:sp>
          <p:nvSpPr>
            <p:cNvPr id="18" name="Rectangle 44">
              <a:extLst>
                <a:ext uri="{FF2B5EF4-FFF2-40B4-BE49-F238E27FC236}">
                  <a16:creationId xmlns:a16="http://schemas.microsoft.com/office/drawing/2014/main" id="{36B76E3B-E2EC-8045-BBF2-E2F75712DD05}"/>
                </a:ext>
              </a:extLst>
            </p:cNvPr>
            <p:cNvSpPr>
              <a:spLocks/>
            </p:cNvSpPr>
            <p:nvPr/>
          </p:nvSpPr>
          <p:spPr bwMode="auto">
            <a:xfrm>
              <a:off x="3868940" y="3624629"/>
              <a:ext cx="1380701" cy="178214"/>
            </a:xfrm>
            <a:prstGeom prst="rect">
              <a:avLst/>
            </a:prstGeom>
            <a:solidFill>
              <a:schemeClr val="accent2"/>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cs typeface="+mn-ea"/>
                <a:sym typeface="+mn-lt"/>
              </a:endParaRPr>
            </a:p>
          </p:txBody>
        </p:sp>
        <p:sp>
          <p:nvSpPr>
            <p:cNvPr id="23" name="Rectangle 38">
              <a:extLst>
                <a:ext uri="{FF2B5EF4-FFF2-40B4-BE49-F238E27FC236}">
                  <a16:creationId xmlns:a16="http://schemas.microsoft.com/office/drawing/2014/main" id="{A598DE7D-3442-884D-88F7-19FCC9BAEC92}"/>
                </a:ext>
              </a:extLst>
            </p:cNvPr>
            <p:cNvSpPr>
              <a:spLocks/>
            </p:cNvSpPr>
            <p:nvPr/>
          </p:nvSpPr>
          <p:spPr bwMode="auto">
            <a:xfrm>
              <a:off x="3868940" y="3438190"/>
              <a:ext cx="1380701" cy="172731"/>
            </a:xfrm>
            <a:prstGeom prst="rect">
              <a:avLst/>
            </a:prstGeom>
            <a:solidFill>
              <a:schemeClr val="accent1"/>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cs typeface="+mn-ea"/>
                <a:sym typeface="+mn-lt"/>
              </a:endParaRPr>
            </a:p>
          </p:txBody>
        </p:sp>
        <p:sp>
          <p:nvSpPr>
            <p:cNvPr id="28" name="Rectangle 32">
              <a:extLst>
                <a:ext uri="{FF2B5EF4-FFF2-40B4-BE49-F238E27FC236}">
                  <a16:creationId xmlns:a16="http://schemas.microsoft.com/office/drawing/2014/main" id="{C19EC7D0-7EBD-914D-9CBB-B2B2E4C640EA}"/>
                </a:ext>
              </a:extLst>
            </p:cNvPr>
            <p:cNvSpPr>
              <a:spLocks/>
            </p:cNvSpPr>
            <p:nvPr/>
          </p:nvSpPr>
          <p:spPr bwMode="auto">
            <a:xfrm>
              <a:off x="3868940" y="3251748"/>
              <a:ext cx="1380701" cy="172731"/>
            </a:xfrm>
            <a:prstGeom prst="rect">
              <a:avLst/>
            </a:prstGeom>
            <a:solidFill>
              <a:schemeClr val="accent3"/>
            </a:solid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cs typeface="+mn-ea"/>
                <a:sym typeface="+mn-lt"/>
              </a:endParaRPr>
            </a:p>
          </p:txBody>
        </p:sp>
        <p:sp>
          <p:nvSpPr>
            <p:cNvPr id="36" name="Freeform: Shape 27">
              <a:extLst>
                <a:ext uri="{FF2B5EF4-FFF2-40B4-BE49-F238E27FC236}">
                  <a16:creationId xmlns:a16="http://schemas.microsoft.com/office/drawing/2014/main" id="{6A1849D6-606D-A84B-A971-6FBD37C14FA7}"/>
                </a:ext>
              </a:extLst>
            </p:cNvPr>
            <p:cNvSpPr>
              <a:spLocks/>
            </p:cNvSpPr>
            <p:nvPr/>
          </p:nvSpPr>
          <p:spPr bwMode="auto">
            <a:xfrm rot="5400000" flipH="1">
              <a:off x="2528593" y="3054971"/>
              <a:ext cx="1755662" cy="1136735"/>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chemeClr val="accent6"/>
            </a:solidFill>
            <a:ln>
              <a:noFill/>
            </a:ln>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cs typeface="+mn-ea"/>
                <a:sym typeface="+mn-lt"/>
              </a:endParaRPr>
            </a:p>
          </p:txBody>
        </p:sp>
      </p:grpSp>
      <p:sp>
        <p:nvSpPr>
          <p:cNvPr id="43" name="矩形 42">
            <a:extLst>
              <a:ext uri="{FF2B5EF4-FFF2-40B4-BE49-F238E27FC236}">
                <a16:creationId xmlns:a16="http://schemas.microsoft.com/office/drawing/2014/main" id="{983CC62F-1F5D-CF48-818D-586285731083}"/>
              </a:ext>
            </a:extLst>
          </p:cNvPr>
          <p:cNvSpPr/>
          <p:nvPr/>
        </p:nvSpPr>
        <p:spPr>
          <a:xfrm>
            <a:off x="8610599" y="3128682"/>
            <a:ext cx="6915884" cy="87620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节省企业费用</a:t>
            </a:r>
            <a:endParaRPr lang="en-US" altLang="zh-CN" dirty="0">
              <a:latin typeface="Microsoft YaHei Light" panose="020B0502040204020203" pitchFamily="34" charset="-122"/>
              <a:ea typeface="Microsoft YaHei Light" panose="020B0502040204020203" pitchFamily="34" charset="-122"/>
            </a:endParaRPr>
          </a:p>
          <a:p>
            <a:pPr marL="342900" indent="-342900">
              <a:lnSpc>
                <a:spcPct val="150000"/>
              </a:lnSpc>
              <a:buFont typeface="Arial" panose="020B0604020202020204" pitchFamily="34" charset="0"/>
              <a:buChar char="•"/>
            </a:pPr>
            <a:r>
              <a:rPr lang="zh-CN" altLang="en-US" dirty="0">
                <a:latin typeface="Microsoft YaHei Light" panose="020B0502040204020203" pitchFamily="34" charset="-122"/>
                <a:ea typeface="Microsoft YaHei Light" panose="020B0502040204020203" pitchFamily="34" charset="-122"/>
              </a:rPr>
              <a:t>开发部署更加便捷</a:t>
            </a:r>
          </a:p>
        </p:txBody>
      </p:sp>
    </p:spTree>
    <p:extLst>
      <p:ext uri="{BB962C8B-B14F-4D97-AF65-F5344CB8AC3E}">
        <p14:creationId xmlns:p14="http://schemas.microsoft.com/office/powerpoint/2010/main" val="3584926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安全组</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50</a:t>
            </a:fld>
            <a:endParaRPr lang="zh-CN" altLang="en-US"/>
          </a:p>
        </p:txBody>
      </p:sp>
      <p:pic>
        <p:nvPicPr>
          <p:cNvPr id="5" name="图片 4">
            <a:extLst>
              <a:ext uri="{FF2B5EF4-FFF2-40B4-BE49-F238E27FC236}">
                <a16:creationId xmlns:a16="http://schemas.microsoft.com/office/drawing/2014/main" id="{6142CEE9-9D74-4F4E-A02F-2D4CF5DA1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39" y="1274262"/>
            <a:ext cx="10595331" cy="5172582"/>
          </a:xfrm>
          <a:prstGeom prst="rect">
            <a:avLst/>
          </a:prstGeom>
        </p:spPr>
      </p:pic>
      <p:sp>
        <p:nvSpPr>
          <p:cNvPr id="9" name="矩形 8">
            <a:extLst>
              <a:ext uri="{FF2B5EF4-FFF2-40B4-BE49-F238E27FC236}">
                <a16:creationId xmlns:a16="http://schemas.microsoft.com/office/drawing/2014/main" id="{FD91B191-AF14-274C-867B-99495B03B4D6}"/>
              </a:ext>
            </a:extLst>
          </p:cNvPr>
          <p:cNvSpPr/>
          <p:nvPr/>
        </p:nvSpPr>
        <p:spPr>
          <a:xfrm>
            <a:off x="943230" y="3450260"/>
            <a:ext cx="8061433" cy="860483"/>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A156440D-1C16-FE49-A2C9-0F95A2F7E3B1}"/>
              </a:ext>
            </a:extLst>
          </p:cNvPr>
          <p:cNvSpPr/>
          <p:nvPr/>
        </p:nvSpPr>
        <p:spPr>
          <a:xfrm>
            <a:off x="10526273" y="6003610"/>
            <a:ext cx="768745" cy="318813"/>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5390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启动实例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51</a:t>
            </a:fld>
            <a:endParaRPr lang="zh-CN" altLang="en-US"/>
          </a:p>
        </p:txBody>
      </p:sp>
      <p:pic>
        <p:nvPicPr>
          <p:cNvPr id="5" name="图片 4">
            <a:extLst>
              <a:ext uri="{FF2B5EF4-FFF2-40B4-BE49-F238E27FC236}">
                <a16:creationId xmlns:a16="http://schemas.microsoft.com/office/drawing/2014/main" id="{9D7DB5E3-D416-764D-A85A-DF5218804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273498"/>
            <a:ext cx="5724939" cy="2771030"/>
          </a:xfrm>
          <a:prstGeom prst="rect">
            <a:avLst/>
          </a:prstGeom>
        </p:spPr>
      </p:pic>
      <p:pic>
        <p:nvPicPr>
          <p:cNvPr id="9" name="图片 8">
            <a:extLst>
              <a:ext uri="{FF2B5EF4-FFF2-40B4-BE49-F238E27FC236}">
                <a16:creationId xmlns:a16="http://schemas.microsoft.com/office/drawing/2014/main" id="{F2A1B8C8-6D61-4E4B-BC5A-F1C422F0E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173" y="3093830"/>
            <a:ext cx="6907496" cy="3353014"/>
          </a:xfrm>
          <a:prstGeom prst="rect">
            <a:avLst/>
          </a:prstGeom>
        </p:spPr>
      </p:pic>
      <p:sp>
        <p:nvSpPr>
          <p:cNvPr id="10" name="矩形 9">
            <a:extLst>
              <a:ext uri="{FF2B5EF4-FFF2-40B4-BE49-F238E27FC236}">
                <a16:creationId xmlns:a16="http://schemas.microsoft.com/office/drawing/2014/main" id="{CAE69EE8-8FDC-0B4C-974F-5B59DB5E93DD}"/>
              </a:ext>
            </a:extLst>
          </p:cNvPr>
          <p:cNvSpPr/>
          <p:nvPr/>
        </p:nvSpPr>
        <p:spPr>
          <a:xfrm>
            <a:off x="4350363" y="3172208"/>
            <a:ext cx="519810" cy="285096"/>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CE650504-935B-C046-B98B-D881A5F6036F}"/>
              </a:ext>
            </a:extLst>
          </p:cNvPr>
          <p:cNvSpPr/>
          <p:nvPr/>
        </p:nvSpPr>
        <p:spPr>
          <a:xfrm>
            <a:off x="11332092" y="6141273"/>
            <a:ext cx="429044" cy="25063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5586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密钥对</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52</a:t>
            </a:fld>
            <a:endParaRPr lang="zh-CN" altLang="en-US"/>
          </a:p>
        </p:txBody>
      </p:sp>
      <p:pic>
        <p:nvPicPr>
          <p:cNvPr id="9" name="图片 8">
            <a:extLst>
              <a:ext uri="{FF2B5EF4-FFF2-40B4-BE49-F238E27FC236}">
                <a16:creationId xmlns:a16="http://schemas.microsoft.com/office/drawing/2014/main" id="{D04E73DF-33ED-4943-BD3E-0FF9C071E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639" y="1472084"/>
            <a:ext cx="8897132" cy="4324995"/>
          </a:xfrm>
          <a:prstGeom prst="rect">
            <a:avLst/>
          </a:prstGeom>
        </p:spPr>
      </p:pic>
      <p:sp>
        <p:nvSpPr>
          <p:cNvPr id="10" name="矩形 9">
            <a:extLst>
              <a:ext uri="{FF2B5EF4-FFF2-40B4-BE49-F238E27FC236}">
                <a16:creationId xmlns:a16="http://schemas.microsoft.com/office/drawing/2014/main" id="{E91CD5F6-1FDC-0344-9B8A-C44A993D94E3}"/>
              </a:ext>
            </a:extLst>
          </p:cNvPr>
          <p:cNvSpPr/>
          <p:nvPr/>
        </p:nvSpPr>
        <p:spPr>
          <a:xfrm>
            <a:off x="4211026" y="3492033"/>
            <a:ext cx="3800860" cy="48778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1C568C1C-8818-A944-A41E-F7F36AFA992F}"/>
              </a:ext>
            </a:extLst>
          </p:cNvPr>
          <p:cNvSpPr/>
          <p:nvPr/>
        </p:nvSpPr>
        <p:spPr>
          <a:xfrm>
            <a:off x="7350466" y="3961919"/>
            <a:ext cx="539500" cy="239590"/>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087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连接实例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53</a:t>
            </a:fld>
            <a:endParaRPr lang="zh-CN" altLang="en-US"/>
          </a:p>
        </p:txBody>
      </p:sp>
      <p:pic>
        <p:nvPicPr>
          <p:cNvPr id="8" name="图片 7">
            <a:extLst>
              <a:ext uri="{FF2B5EF4-FFF2-40B4-BE49-F238E27FC236}">
                <a16:creationId xmlns:a16="http://schemas.microsoft.com/office/drawing/2014/main" id="{096A074A-D62B-804C-9FB0-131D3D97C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535" y="1468327"/>
            <a:ext cx="8925339" cy="4332508"/>
          </a:xfrm>
          <a:prstGeom prst="rect">
            <a:avLst/>
          </a:prstGeom>
        </p:spPr>
      </p:pic>
      <p:sp>
        <p:nvSpPr>
          <p:cNvPr id="9" name="矩形 8">
            <a:extLst>
              <a:ext uri="{FF2B5EF4-FFF2-40B4-BE49-F238E27FC236}">
                <a16:creationId xmlns:a16="http://schemas.microsoft.com/office/drawing/2014/main" id="{EEDFDAD2-DB34-EE46-AEF5-AD8FF04EEF2D}"/>
              </a:ext>
            </a:extLst>
          </p:cNvPr>
          <p:cNvSpPr/>
          <p:nvPr/>
        </p:nvSpPr>
        <p:spPr>
          <a:xfrm>
            <a:off x="3662387" y="1468326"/>
            <a:ext cx="822528" cy="37789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29995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连接实例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54</a:t>
            </a:fld>
            <a:endParaRPr lang="zh-CN" altLang="en-US"/>
          </a:p>
        </p:txBody>
      </p:sp>
      <p:pic>
        <p:nvPicPr>
          <p:cNvPr id="6" name="图片 5">
            <a:extLst>
              <a:ext uri="{FF2B5EF4-FFF2-40B4-BE49-F238E27FC236}">
                <a16:creationId xmlns:a16="http://schemas.microsoft.com/office/drawing/2014/main" id="{B0270AAF-C50A-2641-9CE9-634D45296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055" y="1329829"/>
            <a:ext cx="7226300" cy="2679700"/>
          </a:xfrm>
          <a:prstGeom prst="rect">
            <a:avLst/>
          </a:prstGeom>
        </p:spPr>
      </p:pic>
      <p:pic>
        <p:nvPicPr>
          <p:cNvPr id="8" name="图片 7">
            <a:extLst>
              <a:ext uri="{FF2B5EF4-FFF2-40B4-BE49-F238E27FC236}">
                <a16:creationId xmlns:a16="http://schemas.microsoft.com/office/drawing/2014/main" id="{D39C176E-D068-C444-BE0D-BA70DE505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306" y="4310659"/>
            <a:ext cx="7226300" cy="736600"/>
          </a:xfrm>
          <a:prstGeom prst="rect">
            <a:avLst/>
          </a:prstGeom>
        </p:spPr>
      </p:pic>
      <p:pic>
        <p:nvPicPr>
          <p:cNvPr id="10" name="图片 9">
            <a:extLst>
              <a:ext uri="{FF2B5EF4-FFF2-40B4-BE49-F238E27FC236}">
                <a16:creationId xmlns:a16="http://schemas.microsoft.com/office/drawing/2014/main" id="{5A0CCE57-7A72-114E-8A31-214F8EF3F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306" y="5470029"/>
            <a:ext cx="7226300" cy="482600"/>
          </a:xfrm>
          <a:prstGeom prst="rect">
            <a:avLst/>
          </a:prstGeom>
        </p:spPr>
      </p:pic>
      <p:sp>
        <p:nvSpPr>
          <p:cNvPr id="11" name="矩形 10">
            <a:extLst>
              <a:ext uri="{FF2B5EF4-FFF2-40B4-BE49-F238E27FC236}">
                <a16:creationId xmlns:a16="http://schemas.microsoft.com/office/drawing/2014/main" id="{40108B16-57C3-0647-8839-B0C2818C6FEA}"/>
              </a:ext>
            </a:extLst>
          </p:cNvPr>
          <p:cNvSpPr/>
          <p:nvPr/>
        </p:nvSpPr>
        <p:spPr>
          <a:xfrm>
            <a:off x="2482055" y="1329828"/>
            <a:ext cx="7226300" cy="45863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BAAF9D0-E065-0142-A1D6-18A29813984A}"/>
              </a:ext>
            </a:extLst>
          </p:cNvPr>
          <p:cNvSpPr/>
          <p:nvPr/>
        </p:nvSpPr>
        <p:spPr>
          <a:xfrm>
            <a:off x="2498306" y="4335343"/>
            <a:ext cx="7226300" cy="711916"/>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B840F208-C986-FD40-ACAC-321CE01E40C5}"/>
              </a:ext>
            </a:extLst>
          </p:cNvPr>
          <p:cNvSpPr/>
          <p:nvPr/>
        </p:nvSpPr>
        <p:spPr>
          <a:xfrm>
            <a:off x="2498306" y="5473349"/>
            <a:ext cx="7226300" cy="479280"/>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78162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部署</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a:p>
        </p:txBody>
      </p:sp>
      <p:pic>
        <p:nvPicPr>
          <p:cNvPr id="5" name="图片 4">
            <a:extLst>
              <a:ext uri="{FF2B5EF4-FFF2-40B4-BE49-F238E27FC236}">
                <a16:creationId xmlns:a16="http://schemas.microsoft.com/office/drawing/2014/main" id="{1F1108DA-B0E7-0C4B-A1F4-AD6677AEF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356" y="1272034"/>
            <a:ext cx="7188200" cy="1333500"/>
          </a:xfrm>
          <a:prstGeom prst="rect">
            <a:avLst/>
          </a:prstGeom>
        </p:spPr>
      </p:pic>
      <p:pic>
        <p:nvPicPr>
          <p:cNvPr id="11" name="图片 10">
            <a:extLst>
              <a:ext uri="{FF2B5EF4-FFF2-40B4-BE49-F238E27FC236}">
                <a16:creationId xmlns:a16="http://schemas.microsoft.com/office/drawing/2014/main" id="{0850A971-BCF4-D549-92E1-9E5348BBC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952748"/>
            <a:ext cx="4943383" cy="2360545"/>
          </a:xfrm>
          <a:prstGeom prst="rect">
            <a:avLst/>
          </a:prstGeom>
        </p:spPr>
      </p:pic>
      <p:pic>
        <p:nvPicPr>
          <p:cNvPr id="13" name="图片 12">
            <a:extLst>
              <a:ext uri="{FF2B5EF4-FFF2-40B4-BE49-F238E27FC236}">
                <a16:creationId xmlns:a16="http://schemas.microsoft.com/office/drawing/2014/main" id="{F4FDD10E-3B94-9B4B-84BA-AD85D760A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00" y="2952748"/>
            <a:ext cx="5440140" cy="2593287"/>
          </a:xfrm>
          <a:prstGeom prst="rect">
            <a:avLst/>
          </a:prstGeom>
        </p:spPr>
      </p:pic>
      <p:sp>
        <p:nvSpPr>
          <p:cNvPr id="14" name="矩形 13">
            <a:extLst>
              <a:ext uri="{FF2B5EF4-FFF2-40B4-BE49-F238E27FC236}">
                <a16:creationId xmlns:a16="http://schemas.microsoft.com/office/drawing/2014/main" id="{68DFBB4B-2E9D-1149-922B-90D60B97FCDF}"/>
              </a:ext>
            </a:extLst>
          </p:cNvPr>
          <p:cNvSpPr/>
          <p:nvPr/>
        </p:nvSpPr>
        <p:spPr>
          <a:xfrm>
            <a:off x="2517356" y="2366682"/>
            <a:ext cx="7188200" cy="238852"/>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9805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4</a:t>
            </a:r>
            <a:r>
              <a:rPr lang="zh-CN" altLang="en-US" dirty="0"/>
              <a:t> </a:t>
            </a:r>
            <a:r>
              <a:rPr lang="en-US" altLang="zh-CN" dirty="0"/>
              <a:t>DEMO</a:t>
            </a:r>
            <a:r>
              <a:rPr lang="zh-CN" altLang="en-US" dirty="0"/>
              <a:t>   创建</a:t>
            </a:r>
            <a:r>
              <a:rPr lang="en-US" altLang="zh-CN" dirty="0"/>
              <a:t>AMI</a:t>
            </a:r>
            <a:endParaRPr lang="zh-CN" altLang="en-US" dirty="0"/>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56</a:t>
            </a:fld>
            <a:endParaRPr lang="zh-CN" altLang="en-US"/>
          </a:p>
        </p:txBody>
      </p:sp>
      <p:pic>
        <p:nvPicPr>
          <p:cNvPr id="5" name="图片 4">
            <a:extLst>
              <a:ext uri="{FF2B5EF4-FFF2-40B4-BE49-F238E27FC236}">
                <a16:creationId xmlns:a16="http://schemas.microsoft.com/office/drawing/2014/main" id="{A7B6A08B-28A5-5F48-B870-A50CE3B3C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128" y="1374543"/>
            <a:ext cx="7214153" cy="3526919"/>
          </a:xfrm>
          <a:prstGeom prst="rect">
            <a:avLst/>
          </a:prstGeom>
        </p:spPr>
      </p:pic>
      <p:pic>
        <p:nvPicPr>
          <p:cNvPr id="7" name="图片 6">
            <a:extLst>
              <a:ext uri="{FF2B5EF4-FFF2-40B4-BE49-F238E27FC236}">
                <a16:creationId xmlns:a16="http://schemas.microsoft.com/office/drawing/2014/main" id="{78BB3871-41D1-5544-A979-86A8DAA8E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5243833"/>
            <a:ext cx="10853530" cy="654259"/>
          </a:xfrm>
          <a:prstGeom prst="rect">
            <a:avLst/>
          </a:prstGeom>
        </p:spPr>
      </p:pic>
      <p:sp>
        <p:nvSpPr>
          <p:cNvPr id="8" name="矩形 7">
            <a:extLst>
              <a:ext uri="{FF2B5EF4-FFF2-40B4-BE49-F238E27FC236}">
                <a16:creationId xmlns:a16="http://schemas.microsoft.com/office/drawing/2014/main" id="{FE37E00F-196D-5E40-8DE3-794D5BFA106D}"/>
              </a:ext>
            </a:extLst>
          </p:cNvPr>
          <p:cNvSpPr/>
          <p:nvPr/>
        </p:nvSpPr>
        <p:spPr>
          <a:xfrm>
            <a:off x="4402718" y="2310121"/>
            <a:ext cx="2092351" cy="263397"/>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33170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973887" y="3037682"/>
            <a:ext cx="4441826" cy="1223962"/>
          </a:xfrm>
        </p:spPr>
        <p:txBody>
          <a:bodyPr>
            <a:normAutofit fontScale="90000"/>
          </a:bodyPr>
          <a:lstStyle/>
          <a:p>
            <a:r>
              <a:rPr lang="en-US" altLang="zh-CN" sz="4400"/>
              <a:t>Thanks</a:t>
            </a:r>
            <a:br>
              <a:rPr lang="en-US" altLang="zh-CN" sz="4400"/>
            </a:br>
            <a:endParaRPr lang="zh-CN" altLang="en-US" sz="4400"/>
          </a:p>
        </p:txBody>
      </p:sp>
      <p:grpSp>
        <p:nvGrpSpPr>
          <p:cNvPr id="8" name="组合 7">
            <a:extLst>
              <a:ext uri="{FF2B5EF4-FFF2-40B4-BE49-F238E27FC236}">
                <a16:creationId xmlns:a16="http://schemas.microsoft.com/office/drawing/2014/main" id="{62130524-7975-4B02-8F49-E2D225DAF567}"/>
              </a:ext>
            </a:extLst>
          </p:cNvPr>
          <p:cNvGrpSpPr/>
          <p:nvPr/>
        </p:nvGrpSpPr>
        <p:grpSpPr>
          <a:xfrm flipH="1">
            <a:off x="784225" y="995362"/>
            <a:ext cx="6442074" cy="5245101"/>
            <a:chOff x="4965701" y="995362"/>
            <a:chExt cx="6442074" cy="5245101"/>
          </a:xfrm>
        </p:grpSpPr>
        <p:sp>
          <p:nvSpPr>
            <p:cNvPr id="9" name="Freeform 5">
              <a:extLst>
                <a:ext uri="{FF2B5EF4-FFF2-40B4-BE49-F238E27FC236}">
                  <a16:creationId xmlns:a16="http://schemas.microsoft.com/office/drawing/2014/main" id="{1117D898-7916-4D49-ACB5-115AC4358700}"/>
                </a:ext>
              </a:extLst>
            </p:cNvPr>
            <p:cNvSpPr>
              <a:spLocks/>
            </p:cNvSpPr>
            <p:nvPr userDrawn="1"/>
          </p:nvSpPr>
          <p:spPr bwMode="auto">
            <a:xfrm>
              <a:off x="8939213" y="1071563"/>
              <a:ext cx="293687" cy="187325"/>
            </a:xfrm>
            <a:custGeom>
              <a:avLst/>
              <a:gdLst>
                <a:gd name="T0" fmla="*/ 0 w 97"/>
                <a:gd name="T1" fmla="*/ 42 h 62"/>
                <a:gd name="T2" fmla="*/ 30 w 97"/>
                <a:gd name="T3" fmla="*/ 2 h 62"/>
                <a:gd name="T4" fmla="*/ 28 w 97"/>
                <a:gd name="T5" fmla="*/ 24 h 62"/>
                <a:gd name="T6" fmla="*/ 95 w 97"/>
                <a:gd name="T7" fmla="*/ 46 h 62"/>
                <a:gd name="T8" fmla="*/ 13 w 97"/>
                <a:gd name="T9" fmla="*/ 62 h 62"/>
                <a:gd name="T10" fmla="*/ 0 w 97"/>
                <a:gd name="T11" fmla="*/ 42 h 62"/>
              </a:gdLst>
              <a:ahLst/>
              <a:cxnLst>
                <a:cxn ang="0">
                  <a:pos x="T0" y="T1"/>
                </a:cxn>
                <a:cxn ang="0">
                  <a:pos x="T2" y="T3"/>
                </a:cxn>
                <a:cxn ang="0">
                  <a:pos x="T4" y="T5"/>
                </a:cxn>
                <a:cxn ang="0">
                  <a:pos x="T6" y="T7"/>
                </a:cxn>
                <a:cxn ang="0">
                  <a:pos x="T8" y="T9"/>
                </a:cxn>
                <a:cxn ang="0">
                  <a:pos x="T10" y="T11"/>
                </a:cxn>
              </a:cxnLst>
              <a:rect l="0" t="0" r="r" b="b"/>
              <a:pathLst>
                <a:path w="97" h="62">
                  <a:moveTo>
                    <a:pt x="0" y="42"/>
                  </a:moveTo>
                  <a:cubicBezTo>
                    <a:pt x="0" y="42"/>
                    <a:pt x="23" y="0"/>
                    <a:pt x="30" y="2"/>
                  </a:cubicBezTo>
                  <a:cubicBezTo>
                    <a:pt x="37" y="4"/>
                    <a:pt x="28" y="24"/>
                    <a:pt x="28" y="24"/>
                  </a:cubicBezTo>
                  <a:cubicBezTo>
                    <a:pt x="28" y="24"/>
                    <a:pt x="94" y="39"/>
                    <a:pt x="95" y="46"/>
                  </a:cubicBezTo>
                  <a:cubicBezTo>
                    <a:pt x="97" y="52"/>
                    <a:pt x="13" y="62"/>
                    <a:pt x="13" y="62"/>
                  </a:cubicBezTo>
                  <a:lnTo>
                    <a:pt x="0" y="42"/>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D491442A-AE35-4C75-897D-FF2CA755630F}"/>
                </a:ext>
              </a:extLst>
            </p:cNvPr>
            <p:cNvSpPr>
              <a:spLocks/>
            </p:cNvSpPr>
            <p:nvPr userDrawn="1"/>
          </p:nvSpPr>
          <p:spPr bwMode="auto">
            <a:xfrm>
              <a:off x="8397875" y="1185863"/>
              <a:ext cx="608012" cy="571500"/>
            </a:xfrm>
            <a:custGeom>
              <a:avLst/>
              <a:gdLst>
                <a:gd name="T0" fmla="*/ 0 w 201"/>
                <a:gd name="T1" fmla="*/ 114 h 189"/>
                <a:gd name="T2" fmla="*/ 178 w 201"/>
                <a:gd name="T3" fmla="*/ 0 h 189"/>
                <a:gd name="T4" fmla="*/ 201 w 201"/>
                <a:gd name="T5" fmla="*/ 18 h 189"/>
                <a:gd name="T6" fmla="*/ 13 w 201"/>
                <a:gd name="T7" fmla="*/ 178 h 189"/>
                <a:gd name="T8" fmla="*/ 13 w 201"/>
                <a:gd name="T9" fmla="*/ 185 h 189"/>
                <a:gd name="T10" fmla="*/ 0 w 201"/>
                <a:gd name="T11" fmla="*/ 114 h 189"/>
              </a:gdLst>
              <a:ahLst/>
              <a:cxnLst>
                <a:cxn ang="0">
                  <a:pos x="T0" y="T1"/>
                </a:cxn>
                <a:cxn ang="0">
                  <a:pos x="T2" y="T3"/>
                </a:cxn>
                <a:cxn ang="0">
                  <a:pos x="T4" y="T5"/>
                </a:cxn>
                <a:cxn ang="0">
                  <a:pos x="T6" y="T7"/>
                </a:cxn>
                <a:cxn ang="0">
                  <a:pos x="T8" y="T9"/>
                </a:cxn>
                <a:cxn ang="0">
                  <a:pos x="T10" y="T11"/>
                </a:cxn>
              </a:cxnLst>
              <a:rect l="0" t="0" r="r" b="b"/>
              <a:pathLst>
                <a:path w="201" h="189">
                  <a:moveTo>
                    <a:pt x="0" y="114"/>
                  </a:moveTo>
                  <a:cubicBezTo>
                    <a:pt x="0" y="114"/>
                    <a:pt x="130" y="155"/>
                    <a:pt x="178" y="0"/>
                  </a:cubicBezTo>
                  <a:cubicBezTo>
                    <a:pt x="201" y="18"/>
                    <a:pt x="201" y="18"/>
                    <a:pt x="201" y="18"/>
                  </a:cubicBezTo>
                  <a:cubicBezTo>
                    <a:pt x="201" y="18"/>
                    <a:pt x="192" y="189"/>
                    <a:pt x="13" y="178"/>
                  </a:cubicBezTo>
                  <a:cubicBezTo>
                    <a:pt x="11" y="178"/>
                    <a:pt x="13" y="185"/>
                    <a:pt x="13" y="185"/>
                  </a:cubicBezTo>
                  <a:cubicBezTo>
                    <a:pt x="13" y="185"/>
                    <a:pt x="0" y="157"/>
                    <a:pt x="0" y="114"/>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A36CAB07-7291-40EB-877C-3D7C90573F11}"/>
                </a:ext>
              </a:extLst>
            </p:cNvPr>
            <p:cNvSpPr>
              <a:spLocks/>
            </p:cNvSpPr>
            <p:nvPr userDrawn="1"/>
          </p:nvSpPr>
          <p:spPr bwMode="auto">
            <a:xfrm>
              <a:off x="8204200" y="2230438"/>
              <a:ext cx="731837" cy="1260475"/>
            </a:xfrm>
            <a:custGeom>
              <a:avLst/>
              <a:gdLst>
                <a:gd name="T0" fmla="*/ 97 w 242"/>
                <a:gd name="T1" fmla="*/ 0 h 417"/>
                <a:gd name="T2" fmla="*/ 199 w 242"/>
                <a:gd name="T3" fmla="*/ 394 h 417"/>
                <a:gd name="T4" fmla="*/ 240 w 242"/>
                <a:gd name="T5" fmla="*/ 408 h 417"/>
                <a:gd name="T6" fmla="*/ 166 w 242"/>
                <a:gd name="T7" fmla="*/ 413 h 417"/>
                <a:gd name="T8" fmla="*/ 0 w 242"/>
                <a:gd name="T9" fmla="*/ 12 h 417"/>
                <a:gd name="T10" fmla="*/ 97 w 242"/>
                <a:gd name="T11" fmla="*/ 0 h 417"/>
              </a:gdLst>
              <a:ahLst/>
              <a:cxnLst>
                <a:cxn ang="0">
                  <a:pos x="T0" y="T1"/>
                </a:cxn>
                <a:cxn ang="0">
                  <a:pos x="T2" y="T3"/>
                </a:cxn>
                <a:cxn ang="0">
                  <a:pos x="T4" y="T5"/>
                </a:cxn>
                <a:cxn ang="0">
                  <a:pos x="T6" y="T7"/>
                </a:cxn>
                <a:cxn ang="0">
                  <a:pos x="T8" y="T9"/>
                </a:cxn>
                <a:cxn ang="0">
                  <a:pos x="T10" y="T11"/>
                </a:cxn>
              </a:cxnLst>
              <a:rect l="0" t="0" r="r" b="b"/>
              <a:pathLst>
                <a:path w="242" h="417">
                  <a:moveTo>
                    <a:pt x="97" y="0"/>
                  </a:moveTo>
                  <a:cubicBezTo>
                    <a:pt x="97" y="0"/>
                    <a:pt x="183" y="330"/>
                    <a:pt x="199" y="394"/>
                  </a:cubicBezTo>
                  <a:cubicBezTo>
                    <a:pt x="199" y="394"/>
                    <a:pt x="237" y="401"/>
                    <a:pt x="240" y="408"/>
                  </a:cubicBezTo>
                  <a:cubicBezTo>
                    <a:pt x="242" y="415"/>
                    <a:pt x="173" y="417"/>
                    <a:pt x="166" y="413"/>
                  </a:cubicBezTo>
                  <a:cubicBezTo>
                    <a:pt x="159" y="408"/>
                    <a:pt x="33" y="128"/>
                    <a:pt x="0" y="12"/>
                  </a:cubicBezTo>
                  <a:lnTo>
                    <a:pt x="97"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a:extLst>
                <a:ext uri="{FF2B5EF4-FFF2-40B4-BE49-F238E27FC236}">
                  <a16:creationId xmlns:a16="http://schemas.microsoft.com/office/drawing/2014/main" id="{130D3FF7-2181-4216-898F-DBA8D35F4C4B}"/>
                </a:ext>
              </a:extLst>
            </p:cNvPr>
            <p:cNvSpPr>
              <a:spLocks/>
            </p:cNvSpPr>
            <p:nvPr userDrawn="1"/>
          </p:nvSpPr>
          <p:spPr bwMode="auto">
            <a:xfrm>
              <a:off x="7551738" y="2230438"/>
              <a:ext cx="731837" cy="1260475"/>
            </a:xfrm>
            <a:custGeom>
              <a:avLst/>
              <a:gdLst>
                <a:gd name="T0" fmla="*/ 145 w 242"/>
                <a:gd name="T1" fmla="*/ 0 h 417"/>
                <a:gd name="T2" fmla="*/ 43 w 242"/>
                <a:gd name="T3" fmla="*/ 394 h 417"/>
                <a:gd name="T4" fmla="*/ 3 w 242"/>
                <a:gd name="T5" fmla="*/ 408 h 417"/>
                <a:gd name="T6" fmla="*/ 76 w 242"/>
                <a:gd name="T7" fmla="*/ 413 h 417"/>
                <a:gd name="T8" fmla="*/ 242 w 242"/>
                <a:gd name="T9" fmla="*/ 12 h 417"/>
                <a:gd name="T10" fmla="*/ 145 w 242"/>
                <a:gd name="T11" fmla="*/ 0 h 417"/>
              </a:gdLst>
              <a:ahLst/>
              <a:cxnLst>
                <a:cxn ang="0">
                  <a:pos x="T0" y="T1"/>
                </a:cxn>
                <a:cxn ang="0">
                  <a:pos x="T2" y="T3"/>
                </a:cxn>
                <a:cxn ang="0">
                  <a:pos x="T4" y="T5"/>
                </a:cxn>
                <a:cxn ang="0">
                  <a:pos x="T6" y="T7"/>
                </a:cxn>
                <a:cxn ang="0">
                  <a:pos x="T8" y="T9"/>
                </a:cxn>
                <a:cxn ang="0">
                  <a:pos x="T10" y="T11"/>
                </a:cxn>
              </a:cxnLst>
              <a:rect l="0" t="0" r="r" b="b"/>
              <a:pathLst>
                <a:path w="242" h="417">
                  <a:moveTo>
                    <a:pt x="145" y="0"/>
                  </a:moveTo>
                  <a:cubicBezTo>
                    <a:pt x="145" y="0"/>
                    <a:pt x="60" y="330"/>
                    <a:pt x="43" y="394"/>
                  </a:cubicBezTo>
                  <a:cubicBezTo>
                    <a:pt x="43" y="394"/>
                    <a:pt x="5" y="401"/>
                    <a:pt x="3" y="408"/>
                  </a:cubicBezTo>
                  <a:cubicBezTo>
                    <a:pt x="0" y="415"/>
                    <a:pt x="69" y="417"/>
                    <a:pt x="76" y="413"/>
                  </a:cubicBezTo>
                  <a:cubicBezTo>
                    <a:pt x="83" y="408"/>
                    <a:pt x="209" y="128"/>
                    <a:pt x="242" y="12"/>
                  </a:cubicBezTo>
                  <a:lnTo>
                    <a:pt x="145"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C1B7C990-3EC7-4F1E-8F7A-3807259FE923}"/>
                </a:ext>
              </a:extLst>
            </p:cNvPr>
            <p:cNvSpPr>
              <a:spLocks/>
            </p:cNvSpPr>
            <p:nvPr userDrawn="1"/>
          </p:nvSpPr>
          <p:spPr bwMode="auto">
            <a:xfrm>
              <a:off x="7932738" y="1457325"/>
              <a:ext cx="622300" cy="889000"/>
            </a:xfrm>
            <a:custGeom>
              <a:avLst/>
              <a:gdLst>
                <a:gd name="T0" fmla="*/ 38 w 206"/>
                <a:gd name="T1" fmla="*/ 22 h 294"/>
                <a:gd name="T2" fmla="*/ 7 w 206"/>
                <a:gd name="T3" fmla="*/ 268 h 294"/>
                <a:gd name="T4" fmla="*/ 206 w 206"/>
                <a:gd name="T5" fmla="*/ 263 h 294"/>
                <a:gd name="T6" fmla="*/ 164 w 206"/>
                <a:gd name="T7" fmla="*/ 26 h 294"/>
                <a:gd name="T8" fmla="*/ 38 w 206"/>
                <a:gd name="T9" fmla="*/ 22 h 294"/>
              </a:gdLst>
              <a:ahLst/>
              <a:cxnLst>
                <a:cxn ang="0">
                  <a:pos x="T0" y="T1"/>
                </a:cxn>
                <a:cxn ang="0">
                  <a:pos x="T2" y="T3"/>
                </a:cxn>
                <a:cxn ang="0">
                  <a:pos x="T4" y="T5"/>
                </a:cxn>
                <a:cxn ang="0">
                  <a:pos x="T6" y="T7"/>
                </a:cxn>
                <a:cxn ang="0">
                  <a:pos x="T8" y="T9"/>
                </a:cxn>
              </a:cxnLst>
              <a:rect l="0" t="0" r="r" b="b"/>
              <a:pathLst>
                <a:path w="206" h="294">
                  <a:moveTo>
                    <a:pt x="38" y="22"/>
                  </a:moveTo>
                  <a:cubicBezTo>
                    <a:pt x="38" y="22"/>
                    <a:pt x="0" y="209"/>
                    <a:pt x="7" y="268"/>
                  </a:cubicBezTo>
                  <a:cubicBezTo>
                    <a:pt x="7" y="268"/>
                    <a:pt x="138" y="294"/>
                    <a:pt x="206" y="263"/>
                  </a:cubicBezTo>
                  <a:cubicBezTo>
                    <a:pt x="206" y="263"/>
                    <a:pt x="194" y="95"/>
                    <a:pt x="164" y="26"/>
                  </a:cubicBezTo>
                  <a:cubicBezTo>
                    <a:pt x="164" y="26"/>
                    <a:pt x="142" y="0"/>
                    <a:pt x="38" y="22"/>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C295C27D-95A0-42BF-9A06-9EA21998230E}"/>
                </a:ext>
              </a:extLst>
            </p:cNvPr>
            <p:cNvSpPr>
              <a:spLocks/>
            </p:cNvSpPr>
            <p:nvPr userDrawn="1"/>
          </p:nvSpPr>
          <p:spPr bwMode="auto">
            <a:xfrm>
              <a:off x="8169275" y="1400175"/>
              <a:ext cx="171450" cy="196850"/>
            </a:xfrm>
            <a:custGeom>
              <a:avLst/>
              <a:gdLst>
                <a:gd name="T0" fmla="*/ 3 w 57"/>
                <a:gd name="T1" fmla="*/ 6 h 65"/>
                <a:gd name="T2" fmla="*/ 0 w 57"/>
                <a:gd name="T3" fmla="*/ 38 h 65"/>
                <a:gd name="T4" fmla="*/ 57 w 57"/>
                <a:gd name="T5" fmla="*/ 39 h 65"/>
                <a:gd name="T6" fmla="*/ 48 w 57"/>
                <a:gd name="T7" fmla="*/ 0 h 65"/>
                <a:gd name="T8" fmla="*/ 3 w 57"/>
                <a:gd name="T9" fmla="*/ 6 h 65"/>
              </a:gdLst>
              <a:ahLst/>
              <a:cxnLst>
                <a:cxn ang="0">
                  <a:pos x="T0" y="T1"/>
                </a:cxn>
                <a:cxn ang="0">
                  <a:pos x="T2" y="T3"/>
                </a:cxn>
                <a:cxn ang="0">
                  <a:pos x="T4" y="T5"/>
                </a:cxn>
                <a:cxn ang="0">
                  <a:pos x="T6" y="T7"/>
                </a:cxn>
                <a:cxn ang="0">
                  <a:pos x="T8" y="T9"/>
                </a:cxn>
              </a:cxnLst>
              <a:rect l="0" t="0" r="r" b="b"/>
              <a:pathLst>
                <a:path w="57" h="65">
                  <a:moveTo>
                    <a:pt x="3" y="6"/>
                  </a:moveTo>
                  <a:cubicBezTo>
                    <a:pt x="0" y="38"/>
                    <a:pt x="0" y="38"/>
                    <a:pt x="0" y="38"/>
                  </a:cubicBezTo>
                  <a:cubicBezTo>
                    <a:pt x="0" y="38"/>
                    <a:pt x="57" y="65"/>
                    <a:pt x="57" y="39"/>
                  </a:cubicBezTo>
                  <a:cubicBezTo>
                    <a:pt x="57" y="34"/>
                    <a:pt x="48" y="0"/>
                    <a:pt x="48" y="0"/>
                  </a:cubicBezTo>
                  <a:lnTo>
                    <a:pt x="3" y="6"/>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11C9ACA7-BD03-4DAC-9220-2BAC9AEFE4DC}"/>
                </a:ext>
              </a:extLst>
            </p:cNvPr>
            <p:cNvSpPr>
              <a:spLocks/>
            </p:cNvSpPr>
            <p:nvPr userDrawn="1"/>
          </p:nvSpPr>
          <p:spPr bwMode="auto">
            <a:xfrm>
              <a:off x="8040688" y="1085850"/>
              <a:ext cx="363537" cy="393700"/>
            </a:xfrm>
            <a:custGeom>
              <a:avLst/>
              <a:gdLst>
                <a:gd name="T0" fmla="*/ 116 w 120"/>
                <a:gd name="T1" fmla="*/ 65 h 130"/>
                <a:gd name="T2" fmla="*/ 84 w 120"/>
                <a:gd name="T3" fmla="*/ 130 h 130"/>
                <a:gd name="T4" fmla="*/ 19 w 120"/>
                <a:gd name="T5" fmla="*/ 65 h 130"/>
                <a:gd name="T6" fmla="*/ 84 w 120"/>
                <a:gd name="T7" fmla="*/ 0 h 130"/>
                <a:gd name="T8" fmla="*/ 116 w 120"/>
                <a:gd name="T9" fmla="*/ 65 h 130"/>
              </a:gdLst>
              <a:ahLst/>
              <a:cxnLst>
                <a:cxn ang="0">
                  <a:pos x="T0" y="T1"/>
                </a:cxn>
                <a:cxn ang="0">
                  <a:pos x="T2" y="T3"/>
                </a:cxn>
                <a:cxn ang="0">
                  <a:pos x="T4" y="T5"/>
                </a:cxn>
                <a:cxn ang="0">
                  <a:pos x="T6" y="T7"/>
                </a:cxn>
                <a:cxn ang="0">
                  <a:pos x="T8" y="T9"/>
                </a:cxn>
              </a:cxnLst>
              <a:rect l="0" t="0" r="r" b="b"/>
              <a:pathLst>
                <a:path w="120" h="130">
                  <a:moveTo>
                    <a:pt x="116" y="65"/>
                  </a:moveTo>
                  <a:cubicBezTo>
                    <a:pt x="116" y="101"/>
                    <a:pt x="120" y="130"/>
                    <a:pt x="84" y="130"/>
                  </a:cubicBezTo>
                  <a:cubicBezTo>
                    <a:pt x="48" y="130"/>
                    <a:pt x="19" y="101"/>
                    <a:pt x="19" y="65"/>
                  </a:cubicBezTo>
                  <a:cubicBezTo>
                    <a:pt x="19" y="29"/>
                    <a:pt x="0" y="0"/>
                    <a:pt x="84" y="0"/>
                  </a:cubicBezTo>
                  <a:cubicBezTo>
                    <a:pt x="120" y="0"/>
                    <a:pt x="116" y="29"/>
                    <a:pt x="116"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76A05AC3-3497-492D-9FB9-19B596DFE3A9}"/>
                </a:ext>
              </a:extLst>
            </p:cNvPr>
            <p:cNvSpPr>
              <a:spLocks/>
            </p:cNvSpPr>
            <p:nvPr userDrawn="1"/>
          </p:nvSpPr>
          <p:spPr bwMode="auto">
            <a:xfrm>
              <a:off x="8029575" y="995362"/>
              <a:ext cx="387350" cy="392113"/>
            </a:xfrm>
            <a:custGeom>
              <a:avLst/>
              <a:gdLst>
                <a:gd name="T0" fmla="*/ 52 w 128"/>
                <a:gd name="T1" fmla="*/ 53 h 130"/>
                <a:gd name="T2" fmla="*/ 128 w 128"/>
                <a:gd name="T3" fmla="*/ 44 h 130"/>
                <a:gd name="T4" fmla="*/ 50 w 128"/>
                <a:gd name="T5" fmla="*/ 19 h 130"/>
                <a:gd name="T6" fmla="*/ 18 w 128"/>
                <a:gd name="T7" fmla="*/ 57 h 130"/>
                <a:gd name="T8" fmla="*/ 5 w 128"/>
                <a:gd name="T9" fmla="*/ 89 h 130"/>
                <a:gd name="T10" fmla="*/ 34 w 128"/>
                <a:gd name="T11" fmla="*/ 130 h 130"/>
                <a:gd name="T12" fmla="*/ 44 w 128"/>
                <a:gd name="T13" fmla="*/ 62 h 130"/>
                <a:gd name="T14" fmla="*/ 52 w 128"/>
                <a:gd name="T15" fmla="*/ 5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52" y="53"/>
                  </a:moveTo>
                  <a:cubicBezTo>
                    <a:pt x="52" y="53"/>
                    <a:pt x="103" y="82"/>
                    <a:pt x="128" y="44"/>
                  </a:cubicBezTo>
                  <a:cubicBezTo>
                    <a:pt x="128" y="44"/>
                    <a:pt x="96" y="0"/>
                    <a:pt x="50" y="19"/>
                  </a:cubicBezTo>
                  <a:cubicBezTo>
                    <a:pt x="4" y="39"/>
                    <a:pt x="18" y="57"/>
                    <a:pt x="18" y="57"/>
                  </a:cubicBezTo>
                  <a:cubicBezTo>
                    <a:pt x="18" y="57"/>
                    <a:pt x="0" y="66"/>
                    <a:pt x="5" y="89"/>
                  </a:cubicBezTo>
                  <a:cubicBezTo>
                    <a:pt x="11" y="112"/>
                    <a:pt x="34" y="130"/>
                    <a:pt x="34" y="130"/>
                  </a:cubicBezTo>
                  <a:cubicBezTo>
                    <a:pt x="34" y="130"/>
                    <a:pt x="73" y="94"/>
                    <a:pt x="44" y="62"/>
                  </a:cubicBezTo>
                  <a:lnTo>
                    <a:pt x="52" y="53"/>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72784403-6B08-47E7-AF17-A70CC21104B6}"/>
                </a:ext>
              </a:extLst>
            </p:cNvPr>
            <p:cNvSpPr>
              <a:spLocks/>
            </p:cNvSpPr>
            <p:nvPr userDrawn="1"/>
          </p:nvSpPr>
          <p:spPr bwMode="auto">
            <a:xfrm>
              <a:off x="8343900" y="1262063"/>
              <a:ext cx="79375" cy="101600"/>
            </a:xfrm>
            <a:custGeom>
              <a:avLst/>
              <a:gdLst>
                <a:gd name="T0" fmla="*/ 6 w 26"/>
                <a:gd name="T1" fmla="*/ 0 h 34"/>
                <a:gd name="T2" fmla="*/ 25 w 26"/>
                <a:gd name="T3" fmla="*/ 32 h 34"/>
                <a:gd name="T4" fmla="*/ 7 w 26"/>
                <a:gd name="T5" fmla="*/ 34 h 34"/>
                <a:gd name="T6" fmla="*/ 6 w 26"/>
                <a:gd name="T7" fmla="*/ 0 h 34"/>
              </a:gdLst>
              <a:ahLst/>
              <a:cxnLst>
                <a:cxn ang="0">
                  <a:pos x="T0" y="T1"/>
                </a:cxn>
                <a:cxn ang="0">
                  <a:pos x="T2" y="T3"/>
                </a:cxn>
                <a:cxn ang="0">
                  <a:pos x="T4" y="T5"/>
                </a:cxn>
                <a:cxn ang="0">
                  <a:pos x="T6" y="T7"/>
                </a:cxn>
              </a:cxnLst>
              <a:rect l="0" t="0" r="r" b="b"/>
              <a:pathLst>
                <a:path w="26" h="34">
                  <a:moveTo>
                    <a:pt x="6" y="0"/>
                  </a:moveTo>
                  <a:cubicBezTo>
                    <a:pt x="6" y="0"/>
                    <a:pt x="23" y="21"/>
                    <a:pt x="25" y="32"/>
                  </a:cubicBezTo>
                  <a:cubicBezTo>
                    <a:pt x="26" y="34"/>
                    <a:pt x="7" y="34"/>
                    <a:pt x="7" y="34"/>
                  </a:cubicBezTo>
                  <a:cubicBezTo>
                    <a:pt x="7" y="34"/>
                    <a:pt x="0" y="15"/>
                    <a:pt x="6"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4">
              <a:extLst>
                <a:ext uri="{FF2B5EF4-FFF2-40B4-BE49-F238E27FC236}">
                  <a16:creationId xmlns:a16="http://schemas.microsoft.com/office/drawing/2014/main" id="{B6854B8E-DD73-4A60-8C1D-FAEBAAA4254D}"/>
                </a:ext>
              </a:extLst>
            </p:cNvPr>
            <p:cNvSpPr>
              <a:spLocks noChangeArrowheads="1"/>
            </p:cNvSpPr>
            <p:nvPr userDrawn="1"/>
          </p:nvSpPr>
          <p:spPr bwMode="auto">
            <a:xfrm>
              <a:off x="4992688" y="6086475"/>
              <a:ext cx="1403350" cy="153988"/>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5">
              <a:extLst>
                <a:ext uri="{FF2B5EF4-FFF2-40B4-BE49-F238E27FC236}">
                  <a16:creationId xmlns:a16="http://schemas.microsoft.com/office/drawing/2014/main" id="{E4C22708-72CB-48C8-91EE-3A77BBE5661A}"/>
                </a:ext>
              </a:extLst>
            </p:cNvPr>
            <p:cNvSpPr>
              <a:spLocks noChangeArrowheads="1"/>
            </p:cNvSpPr>
            <p:nvPr userDrawn="1"/>
          </p:nvSpPr>
          <p:spPr bwMode="auto">
            <a:xfrm>
              <a:off x="10004425" y="6086475"/>
              <a:ext cx="1403350" cy="153988"/>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6">
              <a:extLst>
                <a:ext uri="{FF2B5EF4-FFF2-40B4-BE49-F238E27FC236}">
                  <a16:creationId xmlns:a16="http://schemas.microsoft.com/office/drawing/2014/main" id="{6819846A-642D-4217-B88B-8B4EFBFBC688}"/>
                </a:ext>
              </a:extLst>
            </p:cNvPr>
            <p:cNvSpPr>
              <a:spLocks noChangeArrowheads="1"/>
            </p:cNvSpPr>
            <p:nvPr userDrawn="1"/>
          </p:nvSpPr>
          <p:spPr bwMode="auto">
            <a:xfrm>
              <a:off x="6445250" y="6053138"/>
              <a:ext cx="3546475" cy="177800"/>
            </a:xfrm>
            <a:prstGeom prst="ellipse">
              <a:avLst/>
            </a:prstGeom>
            <a:solidFill>
              <a:srgbClr val="FECD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9E64409A-9A5E-455D-B766-2B54002443AA}"/>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51BCFFD1-D879-4462-8878-7995A23C9328}"/>
                </a:ext>
              </a:extLst>
            </p:cNvPr>
            <p:cNvSpPr>
              <a:spLocks/>
            </p:cNvSpPr>
            <p:nvPr userDrawn="1"/>
          </p:nvSpPr>
          <p:spPr bwMode="auto">
            <a:xfrm>
              <a:off x="8264525" y="1025525"/>
              <a:ext cx="2632075"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9DFB0CD1-B125-4226-8C3F-9254631CCEE2}"/>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B3500A5C-4E46-4B8F-B5A0-7BD4147309FB}"/>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DF4922FE-05FC-4861-9FD7-62DE6C8D78CD}"/>
                </a:ext>
              </a:extLst>
            </p:cNvPr>
            <p:cNvSpPr>
              <a:spLocks/>
            </p:cNvSpPr>
            <p:nvPr userDrawn="1"/>
          </p:nvSpPr>
          <p:spPr bwMode="auto">
            <a:xfrm>
              <a:off x="5607050" y="3883025"/>
              <a:ext cx="361950" cy="390525"/>
            </a:xfrm>
            <a:custGeom>
              <a:avLst/>
              <a:gdLst>
                <a:gd name="T0" fmla="*/ 116 w 120"/>
                <a:gd name="T1" fmla="*/ 65 h 129"/>
                <a:gd name="T2" fmla="*/ 84 w 120"/>
                <a:gd name="T3" fmla="*/ 129 h 129"/>
                <a:gd name="T4" fmla="*/ 19 w 120"/>
                <a:gd name="T5" fmla="*/ 65 h 129"/>
                <a:gd name="T6" fmla="*/ 84 w 120"/>
                <a:gd name="T7" fmla="*/ 0 h 129"/>
                <a:gd name="T8" fmla="*/ 116 w 120"/>
                <a:gd name="T9" fmla="*/ 65 h 129"/>
              </a:gdLst>
              <a:ahLst/>
              <a:cxnLst>
                <a:cxn ang="0">
                  <a:pos x="T0" y="T1"/>
                </a:cxn>
                <a:cxn ang="0">
                  <a:pos x="T2" y="T3"/>
                </a:cxn>
                <a:cxn ang="0">
                  <a:pos x="T4" y="T5"/>
                </a:cxn>
                <a:cxn ang="0">
                  <a:pos x="T6" y="T7"/>
                </a:cxn>
                <a:cxn ang="0">
                  <a:pos x="T8" y="T9"/>
                </a:cxn>
              </a:cxnLst>
              <a:rect l="0" t="0" r="r" b="b"/>
              <a:pathLst>
                <a:path w="120" h="129">
                  <a:moveTo>
                    <a:pt x="116" y="65"/>
                  </a:moveTo>
                  <a:cubicBezTo>
                    <a:pt x="116" y="100"/>
                    <a:pt x="120" y="129"/>
                    <a:pt x="84" y="129"/>
                  </a:cubicBezTo>
                  <a:cubicBezTo>
                    <a:pt x="48" y="129"/>
                    <a:pt x="19" y="100"/>
                    <a:pt x="19" y="65"/>
                  </a:cubicBezTo>
                  <a:cubicBezTo>
                    <a:pt x="19" y="29"/>
                    <a:pt x="0" y="0"/>
                    <a:pt x="84" y="0"/>
                  </a:cubicBezTo>
                  <a:cubicBezTo>
                    <a:pt x="120" y="0"/>
                    <a:pt x="116" y="29"/>
                    <a:pt x="116"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14C0C652-6454-4DDB-81CB-3BA56C5ACC96}"/>
                </a:ext>
              </a:extLst>
            </p:cNvPr>
            <p:cNvSpPr>
              <a:spLocks/>
            </p:cNvSpPr>
            <p:nvPr userDrawn="1"/>
          </p:nvSpPr>
          <p:spPr bwMode="auto">
            <a:xfrm>
              <a:off x="5651500" y="4183063"/>
              <a:ext cx="200025" cy="157163"/>
            </a:xfrm>
            <a:custGeom>
              <a:avLst/>
              <a:gdLst>
                <a:gd name="T0" fmla="*/ 25 w 66"/>
                <a:gd name="T1" fmla="*/ 0 h 52"/>
                <a:gd name="T2" fmla="*/ 0 w 66"/>
                <a:gd name="T3" fmla="*/ 20 h 52"/>
                <a:gd name="T4" fmla="*/ 46 w 66"/>
                <a:gd name="T5" fmla="*/ 50 h 52"/>
                <a:gd name="T6" fmla="*/ 66 w 66"/>
                <a:gd name="T7" fmla="*/ 20 h 52"/>
                <a:gd name="T8" fmla="*/ 25 w 66"/>
                <a:gd name="T9" fmla="*/ 0 h 52"/>
              </a:gdLst>
              <a:ahLst/>
              <a:cxnLst>
                <a:cxn ang="0">
                  <a:pos x="T0" y="T1"/>
                </a:cxn>
                <a:cxn ang="0">
                  <a:pos x="T2" y="T3"/>
                </a:cxn>
                <a:cxn ang="0">
                  <a:pos x="T4" y="T5"/>
                </a:cxn>
                <a:cxn ang="0">
                  <a:pos x="T6" y="T7"/>
                </a:cxn>
                <a:cxn ang="0">
                  <a:pos x="T8" y="T9"/>
                </a:cxn>
              </a:cxnLst>
              <a:rect l="0" t="0" r="r" b="b"/>
              <a:pathLst>
                <a:path w="66" h="52">
                  <a:moveTo>
                    <a:pt x="25" y="0"/>
                  </a:moveTo>
                  <a:cubicBezTo>
                    <a:pt x="0" y="20"/>
                    <a:pt x="0" y="20"/>
                    <a:pt x="0" y="20"/>
                  </a:cubicBezTo>
                  <a:cubicBezTo>
                    <a:pt x="0" y="20"/>
                    <a:pt x="34" y="52"/>
                    <a:pt x="46" y="50"/>
                  </a:cubicBezTo>
                  <a:cubicBezTo>
                    <a:pt x="53" y="48"/>
                    <a:pt x="66" y="20"/>
                    <a:pt x="66" y="20"/>
                  </a:cubicBezTo>
                  <a:lnTo>
                    <a:pt x="25" y="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a:extLst>
                <a:ext uri="{FF2B5EF4-FFF2-40B4-BE49-F238E27FC236}">
                  <a16:creationId xmlns:a16="http://schemas.microsoft.com/office/drawing/2014/main" id="{A8B54558-4604-408B-A2EB-135C2FCCFDAD}"/>
                </a:ext>
              </a:extLst>
            </p:cNvPr>
            <p:cNvSpPr>
              <a:spLocks/>
            </p:cNvSpPr>
            <p:nvPr userDrawn="1"/>
          </p:nvSpPr>
          <p:spPr bwMode="auto">
            <a:xfrm>
              <a:off x="6445250" y="4600575"/>
              <a:ext cx="98425" cy="234950"/>
            </a:xfrm>
            <a:custGeom>
              <a:avLst/>
              <a:gdLst>
                <a:gd name="T0" fmla="*/ 11 w 33"/>
                <a:gd name="T1" fmla="*/ 64 h 78"/>
                <a:gd name="T2" fmla="*/ 28 w 33"/>
                <a:gd name="T3" fmla="*/ 70 h 78"/>
                <a:gd name="T4" fmla="*/ 28 w 33"/>
                <a:gd name="T5" fmla="*/ 0 h 78"/>
                <a:gd name="T6" fmla="*/ 8 w 33"/>
                <a:gd name="T7" fmla="*/ 46 h 78"/>
                <a:gd name="T8" fmla="*/ 11 w 33"/>
                <a:gd name="T9" fmla="*/ 64 h 78"/>
              </a:gdLst>
              <a:ahLst/>
              <a:cxnLst>
                <a:cxn ang="0">
                  <a:pos x="T0" y="T1"/>
                </a:cxn>
                <a:cxn ang="0">
                  <a:pos x="T2" y="T3"/>
                </a:cxn>
                <a:cxn ang="0">
                  <a:pos x="T4" y="T5"/>
                </a:cxn>
                <a:cxn ang="0">
                  <a:pos x="T6" y="T7"/>
                </a:cxn>
                <a:cxn ang="0">
                  <a:pos x="T8" y="T9"/>
                </a:cxn>
              </a:cxnLst>
              <a:rect l="0" t="0" r="r" b="b"/>
              <a:pathLst>
                <a:path w="33" h="78">
                  <a:moveTo>
                    <a:pt x="11" y="64"/>
                  </a:moveTo>
                  <a:cubicBezTo>
                    <a:pt x="11" y="64"/>
                    <a:pt x="22" y="78"/>
                    <a:pt x="28" y="70"/>
                  </a:cubicBezTo>
                  <a:cubicBezTo>
                    <a:pt x="33" y="61"/>
                    <a:pt x="32" y="0"/>
                    <a:pt x="28" y="0"/>
                  </a:cubicBezTo>
                  <a:cubicBezTo>
                    <a:pt x="23" y="0"/>
                    <a:pt x="17" y="42"/>
                    <a:pt x="8" y="46"/>
                  </a:cubicBezTo>
                  <a:cubicBezTo>
                    <a:pt x="0" y="51"/>
                    <a:pt x="11" y="64"/>
                    <a:pt x="11" y="64"/>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a:extLst>
                <a:ext uri="{FF2B5EF4-FFF2-40B4-BE49-F238E27FC236}">
                  <a16:creationId xmlns:a16="http://schemas.microsoft.com/office/drawing/2014/main" id="{F89A593D-ADC4-486F-BFBA-629A3A650A62}"/>
                </a:ext>
              </a:extLst>
            </p:cNvPr>
            <p:cNvSpPr>
              <a:spLocks/>
            </p:cNvSpPr>
            <p:nvPr userDrawn="1"/>
          </p:nvSpPr>
          <p:spPr bwMode="auto">
            <a:xfrm>
              <a:off x="5500688" y="4270375"/>
              <a:ext cx="968375" cy="715963"/>
            </a:xfrm>
            <a:custGeom>
              <a:avLst/>
              <a:gdLst>
                <a:gd name="T0" fmla="*/ 74 w 320"/>
                <a:gd name="T1" fmla="*/ 38 h 237"/>
                <a:gd name="T2" fmla="*/ 320 w 320"/>
                <a:gd name="T3" fmla="*/ 149 h 237"/>
                <a:gd name="T4" fmla="*/ 318 w 320"/>
                <a:gd name="T5" fmla="*/ 175 h 237"/>
                <a:gd name="T6" fmla="*/ 31 w 320"/>
                <a:gd name="T7" fmla="*/ 99 h 237"/>
                <a:gd name="T8" fmla="*/ 22 w 320"/>
                <a:gd name="T9" fmla="*/ 35 h 237"/>
                <a:gd name="T10" fmla="*/ 74 w 320"/>
                <a:gd name="T11" fmla="*/ 38 h 237"/>
              </a:gdLst>
              <a:ahLst/>
              <a:cxnLst>
                <a:cxn ang="0">
                  <a:pos x="T0" y="T1"/>
                </a:cxn>
                <a:cxn ang="0">
                  <a:pos x="T2" y="T3"/>
                </a:cxn>
                <a:cxn ang="0">
                  <a:pos x="T4" y="T5"/>
                </a:cxn>
                <a:cxn ang="0">
                  <a:pos x="T6" y="T7"/>
                </a:cxn>
                <a:cxn ang="0">
                  <a:pos x="T8" y="T9"/>
                </a:cxn>
                <a:cxn ang="0">
                  <a:pos x="T10" y="T11"/>
                </a:cxn>
              </a:cxnLst>
              <a:rect l="0" t="0" r="r" b="b"/>
              <a:pathLst>
                <a:path w="320" h="237">
                  <a:moveTo>
                    <a:pt x="74" y="38"/>
                  </a:moveTo>
                  <a:cubicBezTo>
                    <a:pt x="74" y="38"/>
                    <a:pt x="162" y="170"/>
                    <a:pt x="320" y="149"/>
                  </a:cubicBezTo>
                  <a:cubicBezTo>
                    <a:pt x="318" y="175"/>
                    <a:pt x="318" y="175"/>
                    <a:pt x="318" y="175"/>
                  </a:cubicBezTo>
                  <a:cubicBezTo>
                    <a:pt x="318" y="175"/>
                    <a:pt x="159" y="237"/>
                    <a:pt x="31" y="99"/>
                  </a:cubicBezTo>
                  <a:cubicBezTo>
                    <a:pt x="31" y="99"/>
                    <a:pt x="0" y="71"/>
                    <a:pt x="22" y="35"/>
                  </a:cubicBezTo>
                  <a:cubicBezTo>
                    <a:pt x="43" y="0"/>
                    <a:pt x="74" y="38"/>
                    <a:pt x="74" y="38"/>
                  </a:cubicBezTo>
                  <a:close/>
                </a:path>
              </a:pathLst>
            </a:custGeom>
            <a:solidFill>
              <a:srgbClr val="317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a:extLst>
                <a:ext uri="{FF2B5EF4-FFF2-40B4-BE49-F238E27FC236}">
                  <a16:creationId xmlns:a16="http://schemas.microsoft.com/office/drawing/2014/main" id="{174C1CF1-936F-42AA-84F3-CDB5E3AB64DC}"/>
                </a:ext>
              </a:extLst>
            </p:cNvPr>
            <p:cNvSpPr>
              <a:spLocks/>
            </p:cNvSpPr>
            <p:nvPr userDrawn="1"/>
          </p:nvSpPr>
          <p:spPr bwMode="auto">
            <a:xfrm>
              <a:off x="4965701" y="4645025"/>
              <a:ext cx="588962" cy="1450975"/>
            </a:xfrm>
            <a:custGeom>
              <a:avLst/>
              <a:gdLst>
                <a:gd name="T0" fmla="*/ 103 w 195"/>
                <a:gd name="T1" fmla="*/ 0 h 480"/>
                <a:gd name="T2" fmla="*/ 110 w 195"/>
                <a:gd name="T3" fmla="*/ 270 h 480"/>
                <a:gd name="T4" fmla="*/ 56 w 195"/>
                <a:gd name="T5" fmla="*/ 480 h 480"/>
                <a:gd name="T6" fmla="*/ 81 w 195"/>
                <a:gd name="T7" fmla="*/ 480 h 480"/>
                <a:gd name="T8" fmla="*/ 188 w 195"/>
                <a:gd name="T9" fmla="*/ 270 h 480"/>
                <a:gd name="T10" fmla="*/ 163 w 195"/>
                <a:gd name="T11" fmla="*/ 64 h 480"/>
                <a:gd name="T12" fmla="*/ 103 w 195"/>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195" h="480">
                  <a:moveTo>
                    <a:pt x="103" y="0"/>
                  </a:moveTo>
                  <a:cubicBezTo>
                    <a:pt x="103" y="0"/>
                    <a:pt x="0" y="157"/>
                    <a:pt x="110" y="270"/>
                  </a:cubicBezTo>
                  <a:cubicBezTo>
                    <a:pt x="110" y="270"/>
                    <a:pt x="56" y="430"/>
                    <a:pt x="56" y="480"/>
                  </a:cubicBezTo>
                  <a:cubicBezTo>
                    <a:pt x="81" y="480"/>
                    <a:pt x="81" y="480"/>
                    <a:pt x="81" y="480"/>
                  </a:cubicBezTo>
                  <a:cubicBezTo>
                    <a:pt x="81" y="480"/>
                    <a:pt x="181" y="292"/>
                    <a:pt x="188" y="270"/>
                  </a:cubicBezTo>
                  <a:cubicBezTo>
                    <a:pt x="195" y="249"/>
                    <a:pt x="135" y="128"/>
                    <a:pt x="163" y="64"/>
                  </a:cubicBezTo>
                  <a:lnTo>
                    <a:pt x="103"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a:extLst>
                <a:ext uri="{FF2B5EF4-FFF2-40B4-BE49-F238E27FC236}">
                  <a16:creationId xmlns:a16="http://schemas.microsoft.com/office/drawing/2014/main" id="{2A3AB6D8-7700-4F49-9BC8-815BE71F4F09}"/>
                </a:ext>
              </a:extLst>
            </p:cNvPr>
            <p:cNvSpPr>
              <a:spLocks/>
            </p:cNvSpPr>
            <p:nvPr userDrawn="1"/>
          </p:nvSpPr>
          <p:spPr bwMode="auto">
            <a:xfrm>
              <a:off x="5249863" y="4881563"/>
              <a:ext cx="812800" cy="1131888"/>
            </a:xfrm>
            <a:custGeom>
              <a:avLst/>
              <a:gdLst>
                <a:gd name="T0" fmla="*/ 0 w 269"/>
                <a:gd name="T1" fmla="*/ 0 h 375"/>
                <a:gd name="T2" fmla="*/ 176 w 269"/>
                <a:gd name="T3" fmla="*/ 194 h 375"/>
                <a:gd name="T4" fmla="*/ 250 w 269"/>
                <a:gd name="T5" fmla="*/ 375 h 375"/>
                <a:gd name="T6" fmla="*/ 269 w 269"/>
                <a:gd name="T7" fmla="*/ 360 h 375"/>
                <a:gd name="T8" fmla="*/ 235 w 269"/>
                <a:gd name="T9" fmla="*/ 159 h 375"/>
                <a:gd name="T10" fmla="*/ 87 w 269"/>
                <a:gd name="T11" fmla="*/ 13 h 375"/>
                <a:gd name="T12" fmla="*/ 0 w 269"/>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269" h="375">
                  <a:moveTo>
                    <a:pt x="0" y="0"/>
                  </a:moveTo>
                  <a:cubicBezTo>
                    <a:pt x="0" y="0"/>
                    <a:pt x="16" y="162"/>
                    <a:pt x="176" y="194"/>
                  </a:cubicBezTo>
                  <a:cubicBezTo>
                    <a:pt x="176" y="194"/>
                    <a:pt x="219" y="336"/>
                    <a:pt x="250" y="375"/>
                  </a:cubicBezTo>
                  <a:cubicBezTo>
                    <a:pt x="269" y="360"/>
                    <a:pt x="269" y="360"/>
                    <a:pt x="269" y="360"/>
                  </a:cubicBezTo>
                  <a:cubicBezTo>
                    <a:pt x="269" y="360"/>
                    <a:pt x="243" y="180"/>
                    <a:pt x="235" y="159"/>
                  </a:cubicBezTo>
                  <a:cubicBezTo>
                    <a:pt x="227" y="138"/>
                    <a:pt x="105" y="81"/>
                    <a:pt x="87" y="13"/>
                  </a:cubicBezTo>
                  <a:lnTo>
                    <a:pt x="0"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a:extLst>
                <a:ext uri="{FF2B5EF4-FFF2-40B4-BE49-F238E27FC236}">
                  <a16:creationId xmlns:a16="http://schemas.microsoft.com/office/drawing/2014/main" id="{748EEA2A-B640-435D-AB33-CBBE5E696BA2}"/>
                </a:ext>
              </a:extLst>
            </p:cNvPr>
            <p:cNvSpPr>
              <a:spLocks/>
            </p:cNvSpPr>
            <p:nvPr userDrawn="1"/>
          </p:nvSpPr>
          <p:spPr bwMode="auto">
            <a:xfrm>
              <a:off x="5113338" y="4216400"/>
              <a:ext cx="701675" cy="917575"/>
            </a:xfrm>
            <a:custGeom>
              <a:avLst/>
              <a:gdLst>
                <a:gd name="T0" fmla="*/ 182 w 232"/>
                <a:gd name="T1" fmla="*/ 0 h 304"/>
                <a:gd name="T2" fmla="*/ 0 w 232"/>
                <a:gd name="T3" fmla="*/ 221 h 304"/>
                <a:gd name="T4" fmla="*/ 172 w 232"/>
                <a:gd name="T5" fmla="*/ 291 h 304"/>
                <a:gd name="T6" fmla="*/ 232 w 232"/>
                <a:gd name="T7" fmla="*/ 34 h 304"/>
                <a:gd name="T8" fmla="*/ 182 w 232"/>
                <a:gd name="T9" fmla="*/ 0 h 304"/>
              </a:gdLst>
              <a:ahLst/>
              <a:cxnLst>
                <a:cxn ang="0">
                  <a:pos x="T0" y="T1"/>
                </a:cxn>
                <a:cxn ang="0">
                  <a:pos x="T2" y="T3"/>
                </a:cxn>
                <a:cxn ang="0">
                  <a:pos x="T4" y="T5"/>
                </a:cxn>
                <a:cxn ang="0">
                  <a:pos x="T6" y="T7"/>
                </a:cxn>
                <a:cxn ang="0">
                  <a:pos x="T8" y="T9"/>
                </a:cxn>
              </a:cxnLst>
              <a:rect l="0" t="0" r="r" b="b"/>
              <a:pathLst>
                <a:path w="232" h="304">
                  <a:moveTo>
                    <a:pt x="182" y="0"/>
                  </a:moveTo>
                  <a:cubicBezTo>
                    <a:pt x="182" y="0"/>
                    <a:pt x="66" y="56"/>
                    <a:pt x="0" y="221"/>
                  </a:cubicBezTo>
                  <a:cubicBezTo>
                    <a:pt x="0" y="221"/>
                    <a:pt x="107" y="304"/>
                    <a:pt x="172" y="291"/>
                  </a:cubicBezTo>
                  <a:cubicBezTo>
                    <a:pt x="172" y="291"/>
                    <a:pt x="163" y="145"/>
                    <a:pt x="232" y="34"/>
                  </a:cubicBezTo>
                  <a:cubicBezTo>
                    <a:pt x="232" y="34"/>
                    <a:pt x="190" y="20"/>
                    <a:pt x="182" y="0"/>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a:extLst>
                <a:ext uri="{FF2B5EF4-FFF2-40B4-BE49-F238E27FC236}">
                  <a16:creationId xmlns:a16="http://schemas.microsoft.com/office/drawing/2014/main" id="{4B722D4C-21CD-425C-9C98-E6E93F60DB58}"/>
                </a:ext>
              </a:extLst>
            </p:cNvPr>
            <p:cNvSpPr>
              <a:spLocks/>
            </p:cNvSpPr>
            <p:nvPr userDrawn="1"/>
          </p:nvSpPr>
          <p:spPr bwMode="auto">
            <a:xfrm>
              <a:off x="6242050" y="4494213"/>
              <a:ext cx="204787" cy="133350"/>
            </a:xfrm>
            <a:custGeom>
              <a:avLst/>
              <a:gdLst>
                <a:gd name="T0" fmla="*/ 0 w 68"/>
                <a:gd name="T1" fmla="*/ 30 h 44"/>
                <a:gd name="T2" fmla="*/ 21 w 68"/>
                <a:gd name="T3" fmla="*/ 2 h 44"/>
                <a:gd name="T4" fmla="*/ 20 w 68"/>
                <a:gd name="T5" fmla="*/ 17 h 44"/>
                <a:gd name="T6" fmla="*/ 67 w 68"/>
                <a:gd name="T7" fmla="*/ 32 h 44"/>
                <a:gd name="T8" fmla="*/ 9 w 68"/>
                <a:gd name="T9" fmla="*/ 44 h 44"/>
                <a:gd name="T10" fmla="*/ 0 w 68"/>
                <a:gd name="T11" fmla="*/ 30 h 44"/>
              </a:gdLst>
              <a:ahLst/>
              <a:cxnLst>
                <a:cxn ang="0">
                  <a:pos x="T0" y="T1"/>
                </a:cxn>
                <a:cxn ang="0">
                  <a:pos x="T2" y="T3"/>
                </a:cxn>
                <a:cxn ang="0">
                  <a:pos x="T4" y="T5"/>
                </a:cxn>
                <a:cxn ang="0">
                  <a:pos x="T6" y="T7"/>
                </a:cxn>
                <a:cxn ang="0">
                  <a:pos x="T8" y="T9"/>
                </a:cxn>
                <a:cxn ang="0">
                  <a:pos x="T10" y="T11"/>
                </a:cxn>
              </a:cxnLst>
              <a:rect l="0" t="0" r="r" b="b"/>
              <a:pathLst>
                <a:path w="68" h="44">
                  <a:moveTo>
                    <a:pt x="0" y="30"/>
                  </a:moveTo>
                  <a:cubicBezTo>
                    <a:pt x="0" y="30"/>
                    <a:pt x="16" y="0"/>
                    <a:pt x="21" y="2"/>
                  </a:cubicBezTo>
                  <a:cubicBezTo>
                    <a:pt x="26" y="3"/>
                    <a:pt x="20" y="17"/>
                    <a:pt x="20" y="17"/>
                  </a:cubicBezTo>
                  <a:cubicBezTo>
                    <a:pt x="20" y="17"/>
                    <a:pt x="66" y="28"/>
                    <a:pt x="67" y="32"/>
                  </a:cubicBezTo>
                  <a:cubicBezTo>
                    <a:pt x="68" y="37"/>
                    <a:pt x="9" y="44"/>
                    <a:pt x="9" y="44"/>
                  </a:cubicBezTo>
                  <a:lnTo>
                    <a:pt x="0" y="3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a:extLst>
                <a:ext uri="{FF2B5EF4-FFF2-40B4-BE49-F238E27FC236}">
                  <a16:creationId xmlns:a16="http://schemas.microsoft.com/office/drawing/2014/main" id="{B48765E1-0169-4207-B0F1-6051E277238D}"/>
                </a:ext>
              </a:extLst>
            </p:cNvPr>
            <p:cNvSpPr>
              <a:spLocks/>
            </p:cNvSpPr>
            <p:nvPr userDrawn="1"/>
          </p:nvSpPr>
          <p:spPr bwMode="auto">
            <a:xfrm>
              <a:off x="5473700" y="4225925"/>
              <a:ext cx="795337" cy="682625"/>
            </a:xfrm>
            <a:custGeom>
              <a:avLst/>
              <a:gdLst>
                <a:gd name="T0" fmla="*/ 14 w 263"/>
                <a:gd name="T1" fmla="*/ 57 h 226"/>
                <a:gd name="T2" fmla="*/ 111 w 263"/>
                <a:gd name="T3" fmla="*/ 195 h 226"/>
                <a:gd name="T4" fmla="*/ 263 w 263"/>
                <a:gd name="T5" fmla="*/ 133 h 226"/>
                <a:gd name="T6" fmla="*/ 254 w 263"/>
                <a:gd name="T7" fmla="*/ 114 h 226"/>
                <a:gd name="T8" fmla="*/ 152 w 263"/>
                <a:gd name="T9" fmla="*/ 143 h 226"/>
                <a:gd name="T10" fmla="*/ 78 w 263"/>
                <a:gd name="T11" fmla="*/ 29 h 226"/>
                <a:gd name="T12" fmla="*/ 26 w 263"/>
                <a:gd name="T13" fmla="*/ 15 h 226"/>
                <a:gd name="T14" fmla="*/ 14 w 263"/>
                <a:gd name="T15" fmla="*/ 57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26">
                  <a:moveTo>
                    <a:pt x="14" y="57"/>
                  </a:moveTo>
                  <a:cubicBezTo>
                    <a:pt x="14" y="57"/>
                    <a:pt x="73" y="164"/>
                    <a:pt x="111" y="195"/>
                  </a:cubicBezTo>
                  <a:cubicBezTo>
                    <a:pt x="149" y="226"/>
                    <a:pt x="263" y="133"/>
                    <a:pt x="263" y="133"/>
                  </a:cubicBezTo>
                  <a:cubicBezTo>
                    <a:pt x="254" y="114"/>
                    <a:pt x="254" y="114"/>
                    <a:pt x="254" y="114"/>
                  </a:cubicBezTo>
                  <a:cubicBezTo>
                    <a:pt x="152" y="143"/>
                    <a:pt x="152" y="143"/>
                    <a:pt x="152" y="143"/>
                  </a:cubicBezTo>
                  <a:cubicBezTo>
                    <a:pt x="78" y="29"/>
                    <a:pt x="78" y="29"/>
                    <a:pt x="78" y="29"/>
                  </a:cubicBezTo>
                  <a:cubicBezTo>
                    <a:pt x="78" y="29"/>
                    <a:pt x="52" y="0"/>
                    <a:pt x="26" y="15"/>
                  </a:cubicBezTo>
                  <a:cubicBezTo>
                    <a:pt x="0" y="29"/>
                    <a:pt x="14" y="57"/>
                    <a:pt x="14"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a:extLst>
                <a:ext uri="{FF2B5EF4-FFF2-40B4-BE49-F238E27FC236}">
                  <a16:creationId xmlns:a16="http://schemas.microsoft.com/office/drawing/2014/main" id="{F5B4055C-29B8-4AE0-B2EA-4054A55B7724}"/>
                </a:ext>
              </a:extLst>
            </p:cNvPr>
            <p:cNvSpPr>
              <a:spLocks/>
            </p:cNvSpPr>
            <p:nvPr userDrawn="1"/>
          </p:nvSpPr>
          <p:spPr bwMode="auto">
            <a:xfrm>
              <a:off x="5110163" y="6096000"/>
              <a:ext cx="215900" cy="95250"/>
            </a:xfrm>
            <a:custGeom>
              <a:avLst/>
              <a:gdLst>
                <a:gd name="T0" fmla="*/ 33 w 71"/>
                <a:gd name="T1" fmla="*/ 0 h 32"/>
                <a:gd name="T2" fmla="*/ 64 w 71"/>
                <a:gd name="T3" fmla="*/ 25 h 32"/>
                <a:gd name="T4" fmla="*/ 7 w 71"/>
                <a:gd name="T5" fmla="*/ 20 h 32"/>
                <a:gd name="T6" fmla="*/ 8 w 71"/>
                <a:gd name="T7" fmla="*/ 0 h 32"/>
                <a:gd name="T8" fmla="*/ 33 w 71"/>
                <a:gd name="T9" fmla="*/ 0 h 32"/>
              </a:gdLst>
              <a:ahLst/>
              <a:cxnLst>
                <a:cxn ang="0">
                  <a:pos x="T0" y="T1"/>
                </a:cxn>
                <a:cxn ang="0">
                  <a:pos x="T2" y="T3"/>
                </a:cxn>
                <a:cxn ang="0">
                  <a:pos x="T4" y="T5"/>
                </a:cxn>
                <a:cxn ang="0">
                  <a:pos x="T6" y="T7"/>
                </a:cxn>
                <a:cxn ang="0">
                  <a:pos x="T8" y="T9"/>
                </a:cxn>
              </a:cxnLst>
              <a:rect l="0" t="0" r="r" b="b"/>
              <a:pathLst>
                <a:path w="71" h="32">
                  <a:moveTo>
                    <a:pt x="33" y="0"/>
                  </a:moveTo>
                  <a:cubicBezTo>
                    <a:pt x="33" y="0"/>
                    <a:pt x="48" y="22"/>
                    <a:pt x="64" y="25"/>
                  </a:cubicBezTo>
                  <a:cubicBezTo>
                    <a:pt x="71" y="32"/>
                    <a:pt x="19" y="29"/>
                    <a:pt x="7" y="20"/>
                  </a:cubicBezTo>
                  <a:cubicBezTo>
                    <a:pt x="0" y="14"/>
                    <a:pt x="8" y="0"/>
                    <a:pt x="8" y="0"/>
                  </a:cubicBezTo>
                  <a:lnTo>
                    <a:pt x="33" y="0"/>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a:extLst>
                <a:ext uri="{FF2B5EF4-FFF2-40B4-BE49-F238E27FC236}">
                  <a16:creationId xmlns:a16="http://schemas.microsoft.com/office/drawing/2014/main" id="{EDFD1890-B35F-48DA-B1D8-56C4D421FA5E}"/>
                </a:ext>
              </a:extLst>
            </p:cNvPr>
            <p:cNvSpPr>
              <a:spLocks/>
            </p:cNvSpPr>
            <p:nvPr userDrawn="1"/>
          </p:nvSpPr>
          <p:spPr bwMode="auto">
            <a:xfrm>
              <a:off x="6002338" y="5943600"/>
              <a:ext cx="200025" cy="115888"/>
            </a:xfrm>
            <a:custGeom>
              <a:avLst/>
              <a:gdLst>
                <a:gd name="T0" fmla="*/ 17 w 66"/>
                <a:gd name="T1" fmla="*/ 4 h 38"/>
                <a:gd name="T2" fmla="*/ 56 w 66"/>
                <a:gd name="T3" fmla="*/ 0 h 38"/>
                <a:gd name="T4" fmla="*/ 12 w 66"/>
                <a:gd name="T5" fmla="*/ 36 h 38"/>
                <a:gd name="T6" fmla="*/ 0 w 66"/>
                <a:gd name="T7" fmla="*/ 21 h 38"/>
                <a:gd name="T8" fmla="*/ 17 w 66"/>
                <a:gd name="T9" fmla="*/ 4 h 38"/>
              </a:gdLst>
              <a:ahLst/>
              <a:cxnLst>
                <a:cxn ang="0">
                  <a:pos x="T0" y="T1"/>
                </a:cxn>
                <a:cxn ang="0">
                  <a:pos x="T2" y="T3"/>
                </a:cxn>
                <a:cxn ang="0">
                  <a:pos x="T4" y="T5"/>
                </a:cxn>
                <a:cxn ang="0">
                  <a:pos x="T6" y="T7"/>
                </a:cxn>
                <a:cxn ang="0">
                  <a:pos x="T8" y="T9"/>
                </a:cxn>
              </a:cxnLst>
              <a:rect l="0" t="0" r="r" b="b"/>
              <a:pathLst>
                <a:path w="66" h="38">
                  <a:moveTo>
                    <a:pt x="17" y="4"/>
                  </a:moveTo>
                  <a:cubicBezTo>
                    <a:pt x="17" y="4"/>
                    <a:pt x="42" y="9"/>
                    <a:pt x="56" y="0"/>
                  </a:cubicBezTo>
                  <a:cubicBezTo>
                    <a:pt x="66" y="0"/>
                    <a:pt x="27" y="34"/>
                    <a:pt x="12" y="36"/>
                  </a:cubicBezTo>
                  <a:cubicBezTo>
                    <a:pt x="3" y="38"/>
                    <a:pt x="0" y="21"/>
                    <a:pt x="0" y="21"/>
                  </a:cubicBezTo>
                  <a:lnTo>
                    <a:pt x="17" y="4"/>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a:extLst>
                <a:ext uri="{FF2B5EF4-FFF2-40B4-BE49-F238E27FC236}">
                  <a16:creationId xmlns:a16="http://schemas.microsoft.com/office/drawing/2014/main" id="{CE519FB2-BACC-4C22-942F-A0305A638319}"/>
                </a:ext>
              </a:extLst>
            </p:cNvPr>
            <p:cNvSpPr>
              <a:spLocks/>
            </p:cNvSpPr>
            <p:nvPr userDrawn="1"/>
          </p:nvSpPr>
          <p:spPr bwMode="auto">
            <a:xfrm>
              <a:off x="5594350" y="3789363"/>
              <a:ext cx="387350" cy="393700"/>
            </a:xfrm>
            <a:custGeom>
              <a:avLst/>
              <a:gdLst>
                <a:gd name="T0" fmla="*/ 51 w 128"/>
                <a:gd name="T1" fmla="*/ 54 h 130"/>
                <a:gd name="T2" fmla="*/ 128 w 128"/>
                <a:gd name="T3" fmla="*/ 45 h 130"/>
                <a:gd name="T4" fmla="*/ 49 w 128"/>
                <a:gd name="T5" fmla="*/ 20 h 130"/>
                <a:gd name="T6" fmla="*/ 17 w 128"/>
                <a:gd name="T7" fmla="*/ 57 h 130"/>
                <a:gd name="T8" fmla="*/ 5 w 128"/>
                <a:gd name="T9" fmla="*/ 89 h 130"/>
                <a:gd name="T10" fmla="*/ 33 w 128"/>
                <a:gd name="T11" fmla="*/ 130 h 130"/>
                <a:gd name="T12" fmla="*/ 44 w 128"/>
                <a:gd name="T13" fmla="*/ 63 h 130"/>
                <a:gd name="T14" fmla="*/ 51 w 128"/>
                <a:gd name="T15" fmla="*/ 54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51" y="54"/>
                  </a:moveTo>
                  <a:cubicBezTo>
                    <a:pt x="51" y="54"/>
                    <a:pt x="103" y="82"/>
                    <a:pt x="128" y="45"/>
                  </a:cubicBezTo>
                  <a:cubicBezTo>
                    <a:pt x="128" y="45"/>
                    <a:pt x="96" y="0"/>
                    <a:pt x="49" y="20"/>
                  </a:cubicBezTo>
                  <a:cubicBezTo>
                    <a:pt x="3" y="40"/>
                    <a:pt x="17" y="57"/>
                    <a:pt x="17" y="57"/>
                  </a:cubicBezTo>
                  <a:cubicBezTo>
                    <a:pt x="17" y="57"/>
                    <a:pt x="0" y="66"/>
                    <a:pt x="5" y="89"/>
                  </a:cubicBezTo>
                  <a:cubicBezTo>
                    <a:pt x="10" y="112"/>
                    <a:pt x="33" y="130"/>
                    <a:pt x="33" y="130"/>
                  </a:cubicBezTo>
                  <a:cubicBezTo>
                    <a:pt x="33" y="130"/>
                    <a:pt x="72" y="95"/>
                    <a:pt x="44" y="63"/>
                  </a:cubicBezTo>
                  <a:lnTo>
                    <a:pt x="51" y="54"/>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a:extLst>
                <a:ext uri="{FF2B5EF4-FFF2-40B4-BE49-F238E27FC236}">
                  <a16:creationId xmlns:a16="http://schemas.microsoft.com/office/drawing/2014/main" id="{133533D6-EBA8-43F9-8019-FB3A205E684E}"/>
                </a:ext>
              </a:extLst>
            </p:cNvPr>
            <p:cNvSpPr>
              <a:spLocks/>
            </p:cNvSpPr>
            <p:nvPr userDrawn="1"/>
          </p:nvSpPr>
          <p:spPr bwMode="auto">
            <a:xfrm>
              <a:off x="5908675" y="4056063"/>
              <a:ext cx="76200" cy="106363"/>
            </a:xfrm>
            <a:custGeom>
              <a:avLst/>
              <a:gdLst>
                <a:gd name="T0" fmla="*/ 6 w 25"/>
                <a:gd name="T1" fmla="*/ 0 h 35"/>
                <a:gd name="T2" fmla="*/ 24 w 25"/>
                <a:gd name="T3" fmla="*/ 32 h 35"/>
                <a:gd name="T4" fmla="*/ 7 w 25"/>
                <a:gd name="T5" fmla="*/ 35 h 35"/>
                <a:gd name="T6" fmla="*/ 6 w 25"/>
                <a:gd name="T7" fmla="*/ 0 h 35"/>
              </a:gdLst>
              <a:ahLst/>
              <a:cxnLst>
                <a:cxn ang="0">
                  <a:pos x="T0" y="T1"/>
                </a:cxn>
                <a:cxn ang="0">
                  <a:pos x="T2" y="T3"/>
                </a:cxn>
                <a:cxn ang="0">
                  <a:pos x="T4" y="T5"/>
                </a:cxn>
                <a:cxn ang="0">
                  <a:pos x="T6" y="T7"/>
                </a:cxn>
              </a:cxnLst>
              <a:rect l="0" t="0" r="r" b="b"/>
              <a:pathLst>
                <a:path w="25" h="35">
                  <a:moveTo>
                    <a:pt x="6" y="0"/>
                  </a:moveTo>
                  <a:cubicBezTo>
                    <a:pt x="6" y="0"/>
                    <a:pt x="23" y="22"/>
                    <a:pt x="24" y="32"/>
                  </a:cubicBezTo>
                  <a:cubicBezTo>
                    <a:pt x="25" y="35"/>
                    <a:pt x="7" y="35"/>
                    <a:pt x="7" y="35"/>
                  </a:cubicBezTo>
                  <a:cubicBezTo>
                    <a:pt x="7" y="35"/>
                    <a:pt x="0" y="16"/>
                    <a:pt x="6"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a:extLst>
                <a:ext uri="{FF2B5EF4-FFF2-40B4-BE49-F238E27FC236}">
                  <a16:creationId xmlns:a16="http://schemas.microsoft.com/office/drawing/2014/main" id="{262571BE-EEF3-4B0F-A943-09919760C2B6}"/>
                </a:ext>
              </a:extLst>
            </p:cNvPr>
            <p:cNvSpPr>
              <a:spLocks/>
            </p:cNvSpPr>
            <p:nvPr userDrawn="1"/>
          </p:nvSpPr>
          <p:spPr bwMode="auto">
            <a:xfrm>
              <a:off x="9737725" y="3875088"/>
              <a:ext cx="157162" cy="193675"/>
            </a:xfrm>
            <a:custGeom>
              <a:avLst/>
              <a:gdLst>
                <a:gd name="T0" fmla="*/ 18 w 52"/>
                <a:gd name="T1" fmla="*/ 61 h 64"/>
                <a:gd name="T2" fmla="*/ 2 w 52"/>
                <a:gd name="T3" fmla="*/ 54 h 64"/>
                <a:gd name="T4" fmla="*/ 49 w 52"/>
                <a:gd name="T5" fmla="*/ 3 h 64"/>
                <a:gd name="T6" fmla="*/ 31 w 52"/>
                <a:gd name="T7" fmla="*/ 50 h 64"/>
                <a:gd name="T8" fmla="*/ 18 w 52"/>
                <a:gd name="T9" fmla="*/ 61 h 64"/>
              </a:gdLst>
              <a:ahLst/>
              <a:cxnLst>
                <a:cxn ang="0">
                  <a:pos x="T0" y="T1"/>
                </a:cxn>
                <a:cxn ang="0">
                  <a:pos x="T2" y="T3"/>
                </a:cxn>
                <a:cxn ang="0">
                  <a:pos x="T4" y="T5"/>
                </a:cxn>
                <a:cxn ang="0">
                  <a:pos x="T6" y="T7"/>
                </a:cxn>
                <a:cxn ang="0">
                  <a:pos x="T8" y="T9"/>
                </a:cxn>
              </a:cxnLst>
              <a:rect l="0" t="0" r="r" b="b"/>
              <a:pathLst>
                <a:path w="52" h="64">
                  <a:moveTo>
                    <a:pt x="18" y="61"/>
                  </a:moveTo>
                  <a:cubicBezTo>
                    <a:pt x="18" y="61"/>
                    <a:pt x="0" y="64"/>
                    <a:pt x="2" y="54"/>
                  </a:cubicBezTo>
                  <a:cubicBezTo>
                    <a:pt x="3" y="44"/>
                    <a:pt x="46" y="0"/>
                    <a:pt x="49" y="3"/>
                  </a:cubicBezTo>
                  <a:cubicBezTo>
                    <a:pt x="52" y="5"/>
                    <a:pt x="28" y="41"/>
                    <a:pt x="31" y="50"/>
                  </a:cubicBezTo>
                  <a:cubicBezTo>
                    <a:pt x="35" y="58"/>
                    <a:pt x="18" y="61"/>
                    <a:pt x="18" y="61"/>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a:extLst>
                <a:ext uri="{FF2B5EF4-FFF2-40B4-BE49-F238E27FC236}">
                  <a16:creationId xmlns:a16="http://schemas.microsoft.com/office/drawing/2014/main" id="{170F7F76-7D8D-4524-B296-3E7CC60026EA}"/>
                </a:ext>
              </a:extLst>
            </p:cNvPr>
            <p:cNvSpPr>
              <a:spLocks/>
            </p:cNvSpPr>
            <p:nvPr userDrawn="1"/>
          </p:nvSpPr>
          <p:spPr bwMode="auto">
            <a:xfrm>
              <a:off x="9810750" y="4006850"/>
              <a:ext cx="968375" cy="530225"/>
            </a:xfrm>
            <a:custGeom>
              <a:avLst/>
              <a:gdLst>
                <a:gd name="T0" fmla="*/ 271 w 320"/>
                <a:gd name="T1" fmla="*/ 89 h 175"/>
                <a:gd name="T2" fmla="*/ 16 w 320"/>
                <a:gd name="T3" fmla="*/ 0 h 175"/>
                <a:gd name="T4" fmla="*/ 0 w 320"/>
                <a:gd name="T5" fmla="*/ 21 h 175"/>
                <a:gd name="T6" fmla="*/ 260 w 320"/>
                <a:gd name="T7" fmla="*/ 163 h 175"/>
                <a:gd name="T8" fmla="*/ 311 w 320"/>
                <a:gd name="T9" fmla="*/ 124 h 175"/>
                <a:gd name="T10" fmla="*/ 271 w 320"/>
                <a:gd name="T11" fmla="*/ 89 h 175"/>
              </a:gdLst>
              <a:ahLst/>
              <a:cxnLst>
                <a:cxn ang="0">
                  <a:pos x="T0" y="T1"/>
                </a:cxn>
                <a:cxn ang="0">
                  <a:pos x="T2" y="T3"/>
                </a:cxn>
                <a:cxn ang="0">
                  <a:pos x="T4" y="T5"/>
                </a:cxn>
                <a:cxn ang="0">
                  <a:pos x="T6" y="T7"/>
                </a:cxn>
                <a:cxn ang="0">
                  <a:pos x="T8" y="T9"/>
                </a:cxn>
                <a:cxn ang="0">
                  <a:pos x="T10" y="T11"/>
                </a:cxn>
              </a:cxnLst>
              <a:rect l="0" t="0" r="r" b="b"/>
              <a:pathLst>
                <a:path w="320" h="175">
                  <a:moveTo>
                    <a:pt x="271" y="89"/>
                  </a:moveTo>
                  <a:cubicBezTo>
                    <a:pt x="271" y="89"/>
                    <a:pt x="116" y="125"/>
                    <a:pt x="16" y="0"/>
                  </a:cubicBezTo>
                  <a:cubicBezTo>
                    <a:pt x="0" y="21"/>
                    <a:pt x="0" y="21"/>
                    <a:pt x="0" y="21"/>
                  </a:cubicBezTo>
                  <a:cubicBezTo>
                    <a:pt x="0" y="21"/>
                    <a:pt x="72" y="175"/>
                    <a:pt x="260" y="163"/>
                  </a:cubicBezTo>
                  <a:cubicBezTo>
                    <a:pt x="260" y="163"/>
                    <a:pt x="302" y="164"/>
                    <a:pt x="311" y="124"/>
                  </a:cubicBezTo>
                  <a:cubicBezTo>
                    <a:pt x="320" y="83"/>
                    <a:pt x="271" y="89"/>
                    <a:pt x="271" y="89"/>
                  </a:cubicBezTo>
                  <a:close/>
                </a:path>
              </a:pathLst>
            </a:custGeom>
            <a:solidFill>
              <a:srgbClr val="3175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a:extLst>
                <a:ext uri="{FF2B5EF4-FFF2-40B4-BE49-F238E27FC236}">
                  <a16:creationId xmlns:a16="http://schemas.microsoft.com/office/drawing/2014/main" id="{F5F6726D-56FE-43C8-8A7C-76FC9DE3E487}"/>
                </a:ext>
              </a:extLst>
            </p:cNvPr>
            <p:cNvSpPr>
              <a:spLocks/>
            </p:cNvSpPr>
            <p:nvPr userDrawn="1"/>
          </p:nvSpPr>
          <p:spPr bwMode="auto">
            <a:xfrm>
              <a:off x="10518775" y="4822825"/>
              <a:ext cx="423862" cy="1306513"/>
            </a:xfrm>
            <a:custGeom>
              <a:avLst/>
              <a:gdLst>
                <a:gd name="T0" fmla="*/ 0 w 140"/>
                <a:gd name="T1" fmla="*/ 38 h 432"/>
                <a:gd name="T2" fmla="*/ 45 w 140"/>
                <a:gd name="T3" fmla="*/ 268 h 432"/>
                <a:gd name="T4" fmla="*/ 99 w 140"/>
                <a:gd name="T5" fmla="*/ 411 h 432"/>
                <a:gd name="T6" fmla="*/ 73 w 140"/>
                <a:gd name="T7" fmla="*/ 430 h 432"/>
                <a:gd name="T8" fmla="*/ 132 w 140"/>
                <a:gd name="T9" fmla="*/ 422 h 432"/>
                <a:gd name="T10" fmla="*/ 116 w 140"/>
                <a:gd name="T11" fmla="*/ 131 h 432"/>
                <a:gd name="T12" fmla="*/ 113 w 140"/>
                <a:gd name="T13" fmla="*/ 17 h 432"/>
                <a:gd name="T14" fmla="*/ 0 w 140"/>
                <a:gd name="T15" fmla="*/ 38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432">
                  <a:moveTo>
                    <a:pt x="0" y="38"/>
                  </a:moveTo>
                  <a:cubicBezTo>
                    <a:pt x="0" y="38"/>
                    <a:pt x="14" y="200"/>
                    <a:pt x="45" y="268"/>
                  </a:cubicBezTo>
                  <a:cubicBezTo>
                    <a:pt x="76" y="337"/>
                    <a:pt x="99" y="411"/>
                    <a:pt x="99" y="411"/>
                  </a:cubicBezTo>
                  <a:cubicBezTo>
                    <a:pt x="73" y="430"/>
                    <a:pt x="73" y="430"/>
                    <a:pt x="73" y="430"/>
                  </a:cubicBezTo>
                  <a:cubicBezTo>
                    <a:pt x="73" y="430"/>
                    <a:pt x="118" y="432"/>
                    <a:pt x="132" y="422"/>
                  </a:cubicBezTo>
                  <a:cubicBezTo>
                    <a:pt x="140" y="408"/>
                    <a:pt x="113" y="178"/>
                    <a:pt x="116" y="131"/>
                  </a:cubicBezTo>
                  <a:cubicBezTo>
                    <a:pt x="118" y="83"/>
                    <a:pt x="113" y="17"/>
                    <a:pt x="113" y="17"/>
                  </a:cubicBezTo>
                  <a:cubicBezTo>
                    <a:pt x="113" y="17"/>
                    <a:pt x="40" y="0"/>
                    <a:pt x="0" y="38"/>
                  </a:cubicBez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a:extLst>
                <a:ext uri="{FF2B5EF4-FFF2-40B4-BE49-F238E27FC236}">
                  <a16:creationId xmlns:a16="http://schemas.microsoft.com/office/drawing/2014/main" id="{7385FCF4-0D02-4151-A113-45F40B7A8894}"/>
                </a:ext>
              </a:extLst>
            </p:cNvPr>
            <p:cNvSpPr>
              <a:spLocks/>
            </p:cNvSpPr>
            <p:nvPr userDrawn="1"/>
          </p:nvSpPr>
          <p:spPr bwMode="auto">
            <a:xfrm>
              <a:off x="10001250" y="4908550"/>
              <a:ext cx="731837" cy="1204913"/>
            </a:xfrm>
            <a:custGeom>
              <a:avLst/>
              <a:gdLst>
                <a:gd name="T0" fmla="*/ 9 w 242"/>
                <a:gd name="T1" fmla="*/ 373 h 399"/>
                <a:gd name="T2" fmla="*/ 43 w 242"/>
                <a:gd name="T3" fmla="*/ 370 h 399"/>
                <a:gd name="T4" fmla="*/ 41 w 242"/>
                <a:gd name="T5" fmla="*/ 184 h 399"/>
                <a:gd name="T6" fmla="*/ 151 w 242"/>
                <a:gd name="T7" fmla="*/ 26 h 399"/>
                <a:gd name="T8" fmla="*/ 229 w 242"/>
                <a:gd name="T9" fmla="*/ 0 h 399"/>
                <a:gd name="T10" fmla="*/ 101 w 242"/>
                <a:gd name="T11" fmla="*/ 207 h 399"/>
                <a:gd name="T12" fmla="*/ 64 w 242"/>
                <a:gd name="T13" fmla="*/ 382 h 399"/>
                <a:gd name="T14" fmla="*/ 64 w 242"/>
                <a:gd name="T15" fmla="*/ 382 h 399"/>
                <a:gd name="T16" fmla="*/ 56 w 242"/>
                <a:gd name="T17" fmla="*/ 398 h 399"/>
                <a:gd name="T18" fmla="*/ 9 w 242"/>
                <a:gd name="T19" fmla="*/ 373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399">
                  <a:moveTo>
                    <a:pt x="9" y="373"/>
                  </a:moveTo>
                  <a:cubicBezTo>
                    <a:pt x="20" y="377"/>
                    <a:pt x="37" y="372"/>
                    <a:pt x="43" y="370"/>
                  </a:cubicBezTo>
                  <a:cubicBezTo>
                    <a:pt x="42" y="347"/>
                    <a:pt x="38" y="203"/>
                    <a:pt x="41" y="184"/>
                  </a:cubicBezTo>
                  <a:cubicBezTo>
                    <a:pt x="45" y="164"/>
                    <a:pt x="147" y="91"/>
                    <a:pt x="151" y="26"/>
                  </a:cubicBezTo>
                  <a:cubicBezTo>
                    <a:pt x="229" y="0"/>
                    <a:pt x="229" y="0"/>
                    <a:pt x="229" y="0"/>
                  </a:cubicBezTo>
                  <a:cubicBezTo>
                    <a:pt x="229" y="0"/>
                    <a:pt x="242" y="150"/>
                    <a:pt x="101" y="207"/>
                  </a:cubicBezTo>
                  <a:cubicBezTo>
                    <a:pt x="101" y="207"/>
                    <a:pt x="86" y="339"/>
                    <a:pt x="64" y="382"/>
                  </a:cubicBezTo>
                  <a:cubicBezTo>
                    <a:pt x="64" y="382"/>
                    <a:pt x="64" y="382"/>
                    <a:pt x="64" y="382"/>
                  </a:cubicBezTo>
                  <a:cubicBezTo>
                    <a:pt x="64" y="382"/>
                    <a:pt x="64" y="398"/>
                    <a:pt x="56" y="398"/>
                  </a:cubicBezTo>
                  <a:cubicBezTo>
                    <a:pt x="41" y="399"/>
                    <a:pt x="0" y="375"/>
                    <a:pt x="9" y="373"/>
                  </a:cubicBez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a:extLst>
                <a:ext uri="{FF2B5EF4-FFF2-40B4-BE49-F238E27FC236}">
                  <a16:creationId xmlns:a16="http://schemas.microsoft.com/office/drawing/2014/main" id="{BBEF951A-0ED6-4819-B68D-67140AF51AF7}"/>
                </a:ext>
              </a:extLst>
            </p:cNvPr>
            <p:cNvSpPr>
              <a:spLocks/>
            </p:cNvSpPr>
            <p:nvPr userDrawn="1"/>
          </p:nvSpPr>
          <p:spPr bwMode="auto">
            <a:xfrm>
              <a:off x="10502900" y="3792538"/>
              <a:ext cx="363537" cy="393700"/>
            </a:xfrm>
            <a:custGeom>
              <a:avLst/>
              <a:gdLst>
                <a:gd name="T0" fmla="*/ 4 w 120"/>
                <a:gd name="T1" fmla="*/ 65 h 130"/>
                <a:gd name="T2" fmla="*/ 36 w 120"/>
                <a:gd name="T3" fmla="*/ 130 h 130"/>
                <a:gd name="T4" fmla="*/ 101 w 120"/>
                <a:gd name="T5" fmla="*/ 65 h 130"/>
                <a:gd name="T6" fmla="*/ 36 w 120"/>
                <a:gd name="T7" fmla="*/ 0 h 130"/>
                <a:gd name="T8" fmla="*/ 4 w 120"/>
                <a:gd name="T9" fmla="*/ 65 h 130"/>
              </a:gdLst>
              <a:ahLst/>
              <a:cxnLst>
                <a:cxn ang="0">
                  <a:pos x="T0" y="T1"/>
                </a:cxn>
                <a:cxn ang="0">
                  <a:pos x="T2" y="T3"/>
                </a:cxn>
                <a:cxn ang="0">
                  <a:pos x="T4" y="T5"/>
                </a:cxn>
                <a:cxn ang="0">
                  <a:pos x="T6" y="T7"/>
                </a:cxn>
                <a:cxn ang="0">
                  <a:pos x="T8" y="T9"/>
                </a:cxn>
              </a:cxnLst>
              <a:rect l="0" t="0" r="r" b="b"/>
              <a:pathLst>
                <a:path w="120" h="130">
                  <a:moveTo>
                    <a:pt x="4" y="65"/>
                  </a:moveTo>
                  <a:cubicBezTo>
                    <a:pt x="4" y="101"/>
                    <a:pt x="0" y="130"/>
                    <a:pt x="36" y="130"/>
                  </a:cubicBezTo>
                  <a:cubicBezTo>
                    <a:pt x="72" y="130"/>
                    <a:pt x="101" y="101"/>
                    <a:pt x="101" y="65"/>
                  </a:cubicBezTo>
                  <a:cubicBezTo>
                    <a:pt x="101" y="29"/>
                    <a:pt x="120" y="0"/>
                    <a:pt x="36" y="0"/>
                  </a:cubicBezTo>
                  <a:cubicBezTo>
                    <a:pt x="0" y="0"/>
                    <a:pt x="4" y="29"/>
                    <a:pt x="4" y="65"/>
                  </a:cubicBez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a:extLst>
                <a:ext uri="{FF2B5EF4-FFF2-40B4-BE49-F238E27FC236}">
                  <a16:creationId xmlns:a16="http://schemas.microsoft.com/office/drawing/2014/main" id="{C5A97135-FB32-4B59-AD72-3139CDD6BD3B}"/>
                </a:ext>
              </a:extLst>
            </p:cNvPr>
            <p:cNvSpPr>
              <a:spLocks/>
            </p:cNvSpPr>
            <p:nvPr userDrawn="1"/>
          </p:nvSpPr>
          <p:spPr bwMode="auto">
            <a:xfrm>
              <a:off x="10491788" y="3702050"/>
              <a:ext cx="387350" cy="393700"/>
            </a:xfrm>
            <a:custGeom>
              <a:avLst/>
              <a:gdLst>
                <a:gd name="T0" fmla="*/ 77 w 128"/>
                <a:gd name="T1" fmla="*/ 53 h 130"/>
                <a:gd name="T2" fmla="*/ 0 w 128"/>
                <a:gd name="T3" fmla="*/ 45 h 130"/>
                <a:gd name="T4" fmla="*/ 78 w 128"/>
                <a:gd name="T5" fmla="*/ 20 h 130"/>
                <a:gd name="T6" fmla="*/ 110 w 128"/>
                <a:gd name="T7" fmla="*/ 57 h 130"/>
                <a:gd name="T8" fmla="*/ 123 w 128"/>
                <a:gd name="T9" fmla="*/ 89 h 130"/>
                <a:gd name="T10" fmla="*/ 94 w 128"/>
                <a:gd name="T11" fmla="*/ 130 h 130"/>
                <a:gd name="T12" fmla="*/ 84 w 128"/>
                <a:gd name="T13" fmla="*/ 62 h 130"/>
                <a:gd name="T14" fmla="*/ 77 w 128"/>
                <a:gd name="T15" fmla="*/ 5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30">
                  <a:moveTo>
                    <a:pt x="77" y="53"/>
                  </a:moveTo>
                  <a:cubicBezTo>
                    <a:pt x="77" y="53"/>
                    <a:pt x="25" y="82"/>
                    <a:pt x="0" y="45"/>
                  </a:cubicBezTo>
                  <a:cubicBezTo>
                    <a:pt x="0" y="45"/>
                    <a:pt x="32" y="0"/>
                    <a:pt x="78" y="20"/>
                  </a:cubicBezTo>
                  <a:cubicBezTo>
                    <a:pt x="125" y="39"/>
                    <a:pt x="110" y="57"/>
                    <a:pt x="110" y="57"/>
                  </a:cubicBezTo>
                  <a:cubicBezTo>
                    <a:pt x="110" y="57"/>
                    <a:pt x="128" y="66"/>
                    <a:pt x="123" y="89"/>
                  </a:cubicBezTo>
                  <a:cubicBezTo>
                    <a:pt x="118" y="112"/>
                    <a:pt x="94" y="130"/>
                    <a:pt x="94" y="130"/>
                  </a:cubicBezTo>
                  <a:cubicBezTo>
                    <a:pt x="94" y="130"/>
                    <a:pt x="55" y="94"/>
                    <a:pt x="84" y="62"/>
                  </a:cubicBezTo>
                  <a:lnTo>
                    <a:pt x="77" y="53"/>
                  </a:lnTo>
                  <a:close/>
                </a:path>
              </a:pathLst>
            </a:custGeom>
            <a:solidFill>
              <a:srgbClr val="3C1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a:extLst>
                <a:ext uri="{FF2B5EF4-FFF2-40B4-BE49-F238E27FC236}">
                  <a16:creationId xmlns:a16="http://schemas.microsoft.com/office/drawing/2014/main" id="{8D344F4C-E742-492D-8A29-BEE55B934F2A}"/>
                </a:ext>
              </a:extLst>
            </p:cNvPr>
            <p:cNvSpPr>
              <a:spLocks/>
            </p:cNvSpPr>
            <p:nvPr userDrawn="1"/>
          </p:nvSpPr>
          <p:spPr bwMode="auto">
            <a:xfrm>
              <a:off x="10485438" y="3968750"/>
              <a:ext cx="77787" cy="104775"/>
            </a:xfrm>
            <a:custGeom>
              <a:avLst/>
              <a:gdLst>
                <a:gd name="T0" fmla="*/ 20 w 26"/>
                <a:gd name="T1" fmla="*/ 0 h 35"/>
                <a:gd name="T2" fmla="*/ 1 w 26"/>
                <a:gd name="T3" fmla="*/ 32 h 35"/>
                <a:gd name="T4" fmla="*/ 19 w 26"/>
                <a:gd name="T5" fmla="*/ 35 h 35"/>
                <a:gd name="T6" fmla="*/ 20 w 26"/>
                <a:gd name="T7" fmla="*/ 0 h 35"/>
              </a:gdLst>
              <a:ahLst/>
              <a:cxnLst>
                <a:cxn ang="0">
                  <a:pos x="T0" y="T1"/>
                </a:cxn>
                <a:cxn ang="0">
                  <a:pos x="T2" y="T3"/>
                </a:cxn>
                <a:cxn ang="0">
                  <a:pos x="T4" y="T5"/>
                </a:cxn>
                <a:cxn ang="0">
                  <a:pos x="T6" y="T7"/>
                </a:cxn>
              </a:cxnLst>
              <a:rect l="0" t="0" r="r" b="b"/>
              <a:pathLst>
                <a:path w="26" h="35">
                  <a:moveTo>
                    <a:pt x="20" y="0"/>
                  </a:moveTo>
                  <a:cubicBezTo>
                    <a:pt x="20" y="0"/>
                    <a:pt x="3" y="21"/>
                    <a:pt x="1" y="32"/>
                  </a:cubicBezTo>
                  <a:cubicBezTo>
                    <a:pt x="0" y="35"/>
                    <a:pt x="19" y="35"/>
                    <a:pt x="19" y="35"/>
                  </a:cubicBezTo>
                  <a:cubicBezTo>
                    <a:pt x="19" y="35"/>
                    <a:pt x="26" y="15"/>
                    <a:pt x="20" y="0"/>
                  </a:cubicBezTo>
                  <a:close/>
                </a:path>
              </a:pathLst>
            </a:custGeom>
            <a:solidFill>
              <a:srgbClr val="E26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a:extLst>
                <a:ext uri="{FF2B5EF4-FFF2-40B4-BE49-F238E27FC236}">
                  <a16:creationId xmlns:a16="http://schemas.microsoft.com/office/drawing/2014/main" id="{7FD4363A-CCB2-424C-A480-BC7AE3ABEE83}"/>
                </a:ext>
              </a:extLst>
            </p:cNvPr>
            <p:cNvSpPr>
              <a:spLocks/>
            </p:cNvSpPr>
            <p:nvPr userDrawn="1"/>
          </p:nvSpPr>
          <p:spPr bwMode="auto">
            <a:xfrm>
              <a:off x="10575925" y="4125913"/>
              <a:ext cx="127000" cy="117475"/>
            </a:xfrm>
            <a:custGeom>
              <a:avLst/>
              <a:gdLst>
                <a:gd name="T0" fmla="*/ 3 w 42"/>
                <a:gd name="T1" fmla="*/ 16 h 39"/>
                <a:gd name="T2" fmla="*/ 0 w 42"/>
                <a:gd name="T3" fmla="*/ 38 h 39"/>
                <a:gd name="T4" fmla="*/ 42 w 42"/>
                <a:gd name="T5" fmla="*/ 26 h 39"/>
                <a:gd name="T6" fmla="*/ 41 w 42"/>
                <a:gd name="T7" fmla="*/ 0 h 39"/>
                <a:gd name="T8" fmla="*/ 3 w 42"/>
                <a:gd name="T9" fmla="*/ 16 h 39"/>
              </a:gdLst>
              <a:ahLst/>
              <a:cxnLst>
                <a:cxn ang="0">
                  <a:pos x="T0" y="T1"/>
                </a:cxn>
                <a:cxn ang="0">
                  <a:pos x="T2" y="T3"/>
                </a:cxn>
                <a:cxn ang="0">
                  <a:pos x="T4" y="T5"/>
                </a:cxn>
                <a:cxn ang="0">
                  <a:pos x="T6" y="T7"/>
                </a:cxn>
                <a:cxn ang="0">
                  <a:pos x="T8" y="T9"/>
                </a:cxn>
              </a:cxnLst>
              <a:rect l="0" t="0" r="r" b="b"/>
              <a:pathLst>
                <a:path w="42" h="39">
                  <a:moveTo>
                    <a:pt x="3" y="16"/>
                  </a:moveTo>
                  <a:cubicBezTo>
                    <a:pt x="0" y="38"/>
                    <a:pt x="0" y="38"/>
                    <a:pt x="0" y="38"/>
                  </a:cubicBezTo>
                  <a:cubicBezTo>
                    <a:pt x="0" y="38"/>
                    <a:pt x="33" y="39"/>
                    <a:pt x="42" y="26"/>
                  </a:cubicBezTo>
                  <a:cubicBezTo>
                    <a:pt x="41" y="0"/>
                    <a:pt x="41" y="0"/>
                    <a:pt x="41" y="0"/>
                  </a:cubicBezTo>
                  <a:lnTo>
                    <a:pt x="3" y="16"/>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a:extLst>
                <a:ext uri="{FF2B5EF4-FFF2-40B4-BE49-F238E27FC236}">
                  <a16:creationId xmlns:a16="http://schemas.microsoft.com/office/drawing/2014/main" id="{4B695379-CFAB-475D-84EA-A32AC5F01D92}"/>
                </a:ext>
              </a:extLst>
            </p:cNvPr>
            <p:cNvSpPr>
              <a:spLocks/>
            </p:cNvSpPr>
            <p:nvPr userDrawn="1"/>
          </p:nvSpPr>
          <p:spPr bwMode="auto">
            <a:xfrm>
              <a:off x="10431463" y="4179888"/>
              <a:ext cx="477837" cy="973138"/>
            </a:xfrm>
            <a:custGeom>
              <a:avLst/>
              <a:gdLst>
                <a:gd name="T0" fmla="*/ 45 w 158"/>
                <a:gd name="T1" fmla="*/ 14 h 322"/>
                <a:gd name="T2" fmla="*/ 0 w 158"/>
                <a:gd name="T3" fmla="*/ 277 h 322"/>
                <a:gd name="T4" fmla="*/ 150 w 158"/>
                <a:gd name="T5" fmla="*/ 261 h 322"/>
                <a:gd name="T6" fmla="*/ 92 w 158"/>
                <a:gd name="T7" fmla="*/ 0 h 322"/>
                <a:gd name="T8" fmla="*/ 45 w 158"/>
                <a:gd name="T9" fmla="*/ 14 h 322"/>
              </a:gdLst>
              <a:ahLst/>
              <a:cxnLst>
                <a:cxn ang="0">
                  <a:pos x="T0" y="T1"/>
                </a:cxn>
                <a:cxn ang="0">
                  <a:pos x="T2" y="T3"/>
                </a:cxn>
                <a:cxn ang="0">
                  <a:pos x="T4" y="T5"/>
                </a:cxn>
                <a:cxn ang="0">
                  <a:pos x="T6" y="T7"/>
                </a:cxn>
                <a:cxn ang="0">
                  <a:pos x="T8" y="T9"/>
                </a:cxn>
              </a:cxnLst>
              <a:rect l="0" t="0" r="r" b="b"/>
              <a:pathLst>
                <a:path w="158" h="322">
                  <a:moveTo>
                    <a:pt x="45" y="14"/>
                  </a:moveTo>
                  <a:cubicBezTo>
                    <a:pt x="45" y="14"/>
                    <a:pt x="7" y="213"/>
                    <a:pt x="0" y="277"/>
                  </a:cubicBezTo>
                  <a:cubicBezTo>
                    <a:pt x="0" y="277"/>
                    <a:pt x="93" y="322"/>
                    <a:pt x="150" y="261"/>
                  </a:cubicBezTo>
                  <a:cubicBezTo>
                    <a:pt x="150" y="261"/>
                    <a:pt x="158" y="76"/>
                    <a:pt x="92" y="0"/>
                  </a:cubicBezTo>
                  <a:cubicBezTo>
                    <a:pt x="92" y="0"/>
                    <a:pt x="58" y="15"/>
                    <a:pt x="45" y="14"/>
                  </a:cubicBezTo>
                  <a:close/>
                </a:path>
              </a:pathLst>
            </a:custGeom>
            <a:solidFill>
              <a:srgbClr val="4DA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3">
              <a:extLst>
                <a:ext uri="{FF2B5EF4-FFF2-40B4-BE49-F238E27FC236}">
                  <a16:creationId xmlns:a16="http://schemas.microsoft.com/office/drawing/2014/main" id="{4043FA3B-B52E-4B1D-B6C9-3A9AA989B723}"/>
                </a:ext>
              </a:extLst>
            </p:cNvPr>
            <p:cNvSpPr>
              <a:spLocks/>
            </p:cNvSpPr>
            <p:nvPr userDrawn="1"/>
          </p:nvSpPr>
          <p:spPr bwMode="auto">
            <a:xfrm>
              <a:off x="9804400" y="4497388"/>
              <a:ext cx="209550" cy="133350"/>
            </a:xfrm>
            <a:custGeom>
              <a:avLst/>
              <a:gdLst>
                <a:gd name="T0" fmla="*/ 69 w 69"/>
                <a:gd name="T1" fmla="*/ 30 h 44"/>
                <a:gd name="T2" fmla="*/ 48 w 69"/>
                <a:gd name="T3" fmla="*/ 2 h 44"/>
                <a:gd name="T4" fmla="*/ 49 w 69"/>
                <a:gd name="T5" fmla="*/ 17 h 44"/>
                <a:gd name="T6" fmla="*/ 1 w 69"/>
                <a:gd name="T7" fmla="*/ 32 h 44"/>
                <a:gd name="T8" fmla="*/ 59 w 69"/>
                <a:gd name="T9" fmla="*/ 44 h 44"/>
                <a:gd name="T10" fmla="*/ 69 w 69"/>
                <a:gd name="T11" fmla="*/ 30 h 44"/>
              </a:gdLst>
              <a:ahLst/>
              <a:cxnLst>
                <a:cxn ang="0">
                  <a:pos x="T0" y="T1"/>
                </a:cxn>
                <a:cxn ang="0">
                  <a:pos x="T2" y="T3"/>
                </a:cxn>
                <a:cxn ang="0">
                  <a:pos x="T4" y="T5"/>
                </a:cxn>
                <a:cxn ang="0">
                  <a:pos x="T6" y="T7"/>
                </a:cxn>
                <a:cxn ang="0">
                  <a:pos x="T8" y="T9"/>
                </a:cxn>
                <a:cxn ang="0">
                  <a:pos x="T10" y="T11"/>
                </a:cxn>
              </a:cxnLst>
              <a:rect l="0" t="0" r="r" b="b"/>
              <a:pathLst>
                <a:path w="69" h="44">
                  <a:moveTo>
                    <a:pt x="69" y="30"/>
                  </a:moveTo>
                  <a:cubicBezTo>
                    <a:pt x="69" y="30"/>
                    <a:pt x="53" y="0"/>
                    <a:pt x="48" y="2"/>
                  </a:cubicBezTo>
                  <a:cubicBezTo>
                    <a:pt x="43" y="3"/>
                    <a:pt x="49" y="17"/>
                    <a:pt x="49" y="17"/>
                  </a:cubicBezTo>
                  <a:cubicBezTo>
                    <a:pt x="49" y="17"/>
                    <a:pt x="2" y="27"/>
                    <a:pt x="1" y="32"/>
                  </a:cubicBezTo>
                  <a:cubicBezTo>
                    <a:pt x="0" y="36"/>
                    <a:pt x="59" y="44"/>
                    <a:pt x="59" y="44"/>
                  </a:cubicBezTo>
                  <a:lnTo>
                    <a:pt x="69" y="30"/>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a:extLst>
                <a:ext uri="{FF2B5EF4-FFF2-40B4-BE49-F238E27FC236}">
                  <a16:creationId xmlns:a16="http://schemas.microsoft.com/office/drawing/2014/main" id="{42958A33-3136-4DDB-A026-82B9983183CA}"/>
                </a:ext>
              </a:extLst>
            </p:cNvPr>
            <p:cNvSpPr>
              <a:spLocks/>
            </p:cNvSpPr>
            <p:nvPr userDrawn="1"/>
          </p:nvSpPr>
          <p:spPr bwMode="auto">
            <a:xfrm>
              <a:off x="9983788" y="4240213"/>
              <a:ext cx="801687" cy="676275"/>
            </a:xfrm>
            <a:custGeom>
              <a:avLst/>
              <a:gdLst>
                <a:gd name="T0" fmla="*/ 250 w 265"/>
                <a:gd name="T1" fmla="*/ 57 h 224"/>
                <a:gd name="T2" fmla="*/ 151 w 265"/>
                <a:gd name="T3" fmla="*/ 193 h 224"/>
                <a:gd name="T4" fmla="*/ 0 w 265"/>
                <a:gd name="T5" fmla="*/ 129 h 224"/>
                <a:gd name="T6" fmla="*/ 10 w 265"/>
                <a:gd name="T7" fmla="*/ 111 h 224"/>
                <a:gd name="T8" fmla="*/ 111 w 265"/>
                <a:gd name="T9" fmla="*/ 141 h 224"/>
                <a:gd name="T10" fmla="*/ 187 w 265"/>
                <a:gd name="T11" fmla="*/ 28 h 224"/>
                <a:gd name="T12" fmla="*/ 239 w 265"/>
                <a:gd name="T13" fmla="*/ 14 h 224"/>
                <a:gd name="T14" fmla="*/ 250 w 265"/>
                <a:gd name="T15" fmla="*/ 57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224">
                  <a:moveTo>
                    <a:pt x="250" y="57"/>
                  </a:moveTo>
                  <a:cubicBezTo>
                    <a:pt x="250" y="57"/>
                    <a:pt x="189" y="163"/>
                    <a:pt x="151" y="193"/>
                  </a:cubicBezTo>
                  <a:cubicBezTo>
                    <a:pt x="112" y="224"/>
                    <a:pt x="0" y="129"/>
                    <a:pt x="0" y="129"/>
                  </a:cubicBezTo>
                  <a:cubicBezTo>
                    <a:pt x="10" y="111"/>
                    <a:pt x="10" y="111"/>
                    <a:pt x="10" y="111"/>
                  </a:cubicBezTo>
                  <a:cubicBezTo>
                    <a:pt x="111" y="141"/>
                    <a:pt x="111" y="141"/>
                    <a:pt x="111" y="141"/>
                  </a:cubicBezTo>
                  <a:cubicBezTo>
                    <a:pt x="187" y="28"/>
                    <a:pt x="187" y="28"/>
                    <a:pt x="187" y="28"/>
                  </a:cubicBezTo>
                  <a:cubicBezTo>
                    <a:pt x="187" y="28"/>
                    <a:pt x="213" y="0"/>
                    <a:pt x="239" y="14"/>
                  </a:cubicBezTo>
                  <a:cubicBezTo>
                    <a:pt x="265" y="29"/>
                    <a:pt x="250" y="57"/>
                    <a:pt x="250"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a:extLst>
                <a:ext uri="{FF2B5EF4-FFF2-40B4-BE49-F238E27FC236}">
                  <a16:creationId xmlns:a16="http://schemas.microsoft.com/office/drawing/2014/main" id="{D0527231-B52C-4A8B-939A-AA1915A2EE76}"/>
                </a:ext>
              </a:extLst>
            </p:cNvPr>
            <p:cNvSpPr>
              <a:spLocks/>
            </p:cNvSpPr>
            <p:nvPr userDrawn="1"/>
          </p:nvSpPr>
          <p:spPr bwMode="auto">
            <a:xfrm>
              <a:off x="8734425" y="1698625"/>
              <a:ext cx="147637" cy="166688"/>
            </a:xfrm>
            <a:custGeom>
              <a:avLst/>
              <a:gdLst>
                <a:gd name="T0" fmla="*/ 0 w 49"/>
                <a:gd name="T1" fmla="*/ 38 h 55"/>
                <a:gd name="T2" fmla="*/ 4 w 49"/>
                <a:gd name="T3" fmla="*/ 18 h 55"/>
                <a:gd name="T4" fmla="*/ 18 w 49"/>
                <a:gd name="T5" fmla="*/ 5 h 55"/>
                <a:gd name="T6" fmla="*/ 15 w 49"/>
                <a:gd name="T7" fmla="*/ 17 h 55"/>
                <a:gd name="T8" fmla="*/ 44 w 49"/>
                <a:gd name="T9" fmla="*/ 7 h 55"/>
                <a:gd name="T10" fmla="*/ 26 w 49"/>
                <a:gd name="T11" fmla="*/ 47 h 55"/>
                <a:gd name="T12" fmla="*/ 10 w 49"/>
                <a:gd name="T13" fmla="*/ 55 h 55"/>
                <a:gd name="T14" fmla="*/ 0 w 49"/>
                <a:gd name="T15" fmla="*/ 3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5">
                  <a:moveTo>
                    <a:pt x="0" y="38"/>
                  </a:moveTo>
                  <a:cubicBezTo>
                    <a:pt x="0" y="38"/>
                    <a:pt x="1" y="21"/>
                    <a:pt x="4" y="18"/>
                  </a:cubicBezTo>
                  <a:cubicBezTo>
                    <a:pt x="7" y="14"/>
                    <a:pt x="17" y="0"/>
                    <a:pt x="18" y="5"/>
                  </a:cubicBezTo>
                  <a:cubicBezTo>
                    <a:pt x="18" y="10"/>
                    <a:pt x="15" y="17"/>
                    <a:pt x="15" y="17"/>
                  </a:cubicBezTo>
                  <a:cubicBezTo>
                    <a:pt x="15" y="17"/>
                    <a:pt x="38" y="3"/>
                    <a:pt x="44" y="7"/>
                  </a:cubicBezTo>
                  <a:cubicBezTo>
                    <a:pt x="49" y="11"/>
                    <a:pt x="31" y="41"/>
                    <a:pt x="26" y="47"/>
                  </a:cubicBezTo>
                  <a:cubicBezTo>
                    <a:pt x="21" y="53"/>
                    <a:pt x="10" y="55"/>
                    <a:pt x="10" y="55"/>
                  </a:cubicBezTo>
                  <a:lnTo>
                    <a:pt x="0" y="38"/>
                  </a:lnTo>
                  <a:close/>
                </a:path>
              </a:pathLst>
            </a:custGeom>
            <a:solidFill>
              <a:srgbClr val="E297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a:extLst>
                <a:ext uri="{FF2B5EF4-FFF2-40B4-BE49-F238E27FC236}">
                  <a16:creationId xmlns:a16="http://schemas.microsoft.com/office/drawing/2014/main" id="{64DAF160-5061-4013-883C-4EA71FA49BBE}"/>
                </a:ext>
              </a:extLst>
            </p:cNvPr>
            <p:cNvSpPr>
              <a:spLocks/>
            </p:cNvSpPr>
            <p:nvPr userDrawn="1"/>
          </p:nvSpPr>
          <p:spPr bwMode="auto">
            <a:xfrm>
              <a:off x="7972425" y="1463675"/>
              <a:ext cx="795337" cy="682625"/>
            </a:xfrm>
            <a:custGeom>
              <a:avLst/>
              <a:gdLst>
                <a:gd name="T0" fmla="*/ 14 w 263"/>
                <a:gd name="T1" fmla="*/ 57 h 226"/>
                <a:gd name="T2" fmla="*/ 112 w 263"/>
                <a:gd name="T3" fmla="*/ 195 h 226"/>
                <a:gd name="T4" fmla="*/ 263 w 263"/>
                <a:gd name="T5" fmla="*/ 133 h 226"/>
                <a:gd name="T6" fmla="*/ 254 w 263"/>
                <a:gd name="T7" fmla="*/ 114 h 226"/>
                <a:gd name="T8" fmla="*/ 152 w 263"/>
                <a:gd name="T9" fmla="*/ 143 h 226"/>
                <a:gd name="T10" fmla="*/ 78 w 263"/>
                <a:gd name="T11" fmla="*/ 29 h 226"/>
                <a:gd name="T12" fmla="*/ 26 w 263"/>
                <a:gd name="T13" fmla="*/ 15 h 226"/>
                <a:gd name="T14" fmla="*/ 14 w 263"/>
                <a:gd name="T15" fmla="*/ 57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26">
                  <a:moveTo>
                    <a:pt x="14" y="57"/>
                  </a:moveTo>
                  <a:cubicBezTo>
                    <a:pt x="14" y="57"/>
                    <a:pt x="74" y="164"/>
                    <a:pt x="112" y="195"/>
                  </a:cubicBezTo>
                  <a:cubicBezTo>
                    <a:pt x="149" y="226"/>
                    <a:pt x="263" y="133"/>
                    <a:pt x="263" y="133"/>
                  </a:cubicBezTo>
                  <a:cubicBezTo>
                    <a:pt x="254" y="114"/>
                    <a:pt x="254" y="114"/>
                    <a:pt x="254" y="114"/>
                  </a:cubicBezTo>
                  <a:cubicBezTo>
                    <a:pt x="152" y="143"/>
                    <a:pt x="152" y="143"/>
                    <a:pt x="152" y="143"/>
                  </a:cubicBezTo>
                  <a:cubicBezTo>
                    <a:pt x="78" y="29"/>
                    <a:pt x="78" y="29"/>
                    <a:pt x="78" y="29"/>
                  </a:cubicBezTo>
                  <a:cubicBezTo>
                    <a:pt x="78" y="29"/>
                    <a:pt x="52" y="0"/>
                    <a:pt x="26" y="15"/>
                  </a:cubicBezTo>
                  <a:cubicBezTo>
                    <a:pt x="0" y="29"/>
                    <a:pt x="14" y="57"/>
                    <a:pt x="14" y="57"/>
                  </a:cubicBezTo>
                  <a:close/>
                </a:path>
              </a:pathLst>
            </a:custGeom>
            <a:solidFill>
              <a:srgbClr val="3184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2590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1.3.1</a:t>
            </a:r>
            <a:r>
              <a:rPr lang="zh-CN" altLang="en-US"/>
              <a:t> 云计算类型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3" name="矩形 2">
            <a:extLst>
              <a:ext uri="{FF2B5EF4-FFF2-40B4-BE49-F238E27FC236}">
                <a16:creationId xmlns:a16="http://schemas.microsoft.com/office/drawing/2014/main" id="{F43CF1EA-9051-224A-BADA-79EB63418838}"/>
              </a:ext>
            </a:extLst>
          </p:cNvPr>
          <p:cNvSpPr/>
          <p:nvPr/>
        </p:nvSpPr>
        <p:spPr>
          <a:xfrm>
            <a:off x="1203323" y="1229430"/>
            <a:ext cx="10850564" cy="369332"/>
          </a:xfrm>
          <a:prstGeom prst="rect">
            <a:avLst/>
          </a:prstGeom>
        </p:spPr>
        <p:txBody>
          <a:bodyPr wrap="square">
            <a:spAutoFit/>
          </a:bodyPr>
          <a:lstStyle/>
          <a:p>
            <a:pPr marL="285750" indent="-285750">
              <a:buFont typeface="Wingdings" pitchFamily="2" charset="2"/>
              <a:buChar char="u"/>
            </a:pPr>
            <a:r>
              <a:rPr lang="zh-CN" altLang="en-US">
                <a:latin typeface="Microsoft YaHei Light" panose="020B0502040204020203" pitchFamily="34" charset="-122"/>
                <a:ea typeface="Microsoft YaHei Light" panose="020B0502040204020203" pitchFamily="34" charset="-122"/>
              </a:rPr>
              <a:t> 基础设施即服务 </a:t>
            </a:r>
            <a:r>
              <a:rPr lang="en-US" altLang="zh-CN" dirty="0">
                <a:latin typeface="Microsoft YaHei Light" panose="020B0502040204020203" pitchFamily="34" charset="-122"/>
                <a:ea typeface="Microsoft YaHei Light" panose="020B0502040204020203" pitchFamily="34" charset="-122"/>
              </a:rPr>
              <a:t>(</a:t>
            </a:r>
            <a:r>
              <a:rPr lang="en" altLang="zh-CN" dirty="0">
                <a:latin typeface="Microsoft YaHei Light" panose="020B0502040204020203" pitchFamily="34" charset="-122"/>
                <a:ea typeface="Microsoft YaHei Light" panose="020B0502040204020203" pitchFamily="34" charset="-122"/>
              </a:rPr>
              <a:t>IaaS)</a:t>
            </a:r>
          </a:p>
        </p:txBody>
      </p:sp>
      <p:sp>
        <p:nvSpPr>
          <p:cNvPr id="5" name="矩形 4">
            <a:extLst>
              <a:ext uri="{FF2B5EF4-FFF2-40B4-BE49-F238E27FC236}">
                <a16:creationId xmlns:a16="http://schemas.microsoft.com/office/drawing/2014/main" id="{62378F3B-4A62-D64C-B474-B322C15196F9}"/>
              </a:ext>
            </a:extLst>
          </p:cNvPr>
          <p:cNvSpPr/>
          <p:nvPr/>
        </p:nvSpPr>
        <p:spPr>
          <a:xfrm>
            <a:off x="4495119" y="1225146"/>
            <a:ext cx="10850564" cy="369332"/>
          </a:xfrm>
          <a:prstGeom prst="rect">
            <a:avLst/>
          </a:prstGeom>
        </p:spPr>
        <p:txBody>
          <a:bodyPr wrap="square">
            <a:spAutoFit/>
          </a:bodyPr>
          <a:lstStyle/>
          <a:p>
            <a:pPr marL="285750" indent="-285750">
              <a:buFont typeface="Wingdings" pitchFamily="2" charset="2"/>
              <a:buChar char="u"/>
            </a:pPr>
            <a:r>
              <a:rPr lang="zh-CN" altLang="en-US">
                <a:latin typeface="Microsoft YaHei Light" panose="020B0502040204020203" pitchFamily="34" charset="-122"/>
                <a:ea typeface="Microsoft YaHei Light" panose="020B0502040204020203" pitchFamily="34" charset="-122"/>
              </a:rPr>
              <a:t>平台即服务 </a:t>
            </a:r>
            <a:r>
              <a:rPr lang="en-US" altLang="zh-CN" dirty="0">
                <a:latin typeface="Microsoft YaHei Light" panose="020B0502040204020203" pitchFamily="34" charset="-122"/>
                <a:ea typeface="Microsoft YaHei Light" panose="020B0502040204020203" pitchFamily="34" charset="-122"/>
              </a:rPr>
              <a:t>(</a:t>
            </a:r>
            <a:r>
              <a:rPr lang="en" altLang="zh-CN" dirty="0">
                <a:latin typeface="Microsoft YaHei Light" panose="020B0502040204020203" pitchFamily="34" charset="-122"/>
                <a:ea typeface="Microsoft YaHei Light" panose="020B0502040204020203" pitchFamily="34" charset="-122"/>
              </a:rPr>
              <a:t>PaaS)</a:t>
            </a:r>
          </a:p>
        </p:txBody>
      </p:sp>
      <p:sp>
        <p:nvSpPr>
          <p:cNvPr id="6" name="矩形 5">
            <a:extLst>
              <a:ext uri="{FF2B5EF4-FFF2-40B4-BE49-F238E27FC236}">
                <a16:creationId xmlns:a16="http://schemas.microsoft.com/office/drawing/2014/main" id="{42D8FD08-D425-6040-827F-452152FFC2BB}"/>
              </a:ext>
            </a:extLst>
          </p:cNvPr>
          <p:cNvSpPr/>
          <p:nvPr/>
        </p:nvSpPr>
        <p:spPr>
          <a:xfrm>
            <a:off x="7222062" y="1195605"/>
            <a:ext cx="10850564" cy="369332"/>
          </a:xfrm>
          <a:prstGeom prst="rect">
            <a:avLst/>
          </a:prstGeom>
        </p:spPr>
        <p:txBody>
          <a:bodyPr wrap="square">
            <a:spAutoFit/>
          </a:bodyPr>
          <a:lstStyle/>
          <a:p>
            <a:pPr marL="285750" indent="-285750">
              <a:buFont typeface="Wingdings" pitchFamily="2" charset="2"/>
              <a:buChar char="u"/>
            </a:pPr>
            <a:r>
              <a:rPr lang="zh-CN" altLang="en-US">
                <a:latin typeface="Microsoft YaHei Light" panose="020B0502040204020203" pitchFamily="34" charset="-122"/>
                <a:ea typeface="Microsoft YaHei Light" panose="020B0502040204020203" pitchFamily="34" charset="-122"/>
              </a:rPr>
              <a:t>软件即服务 </a:t>
            </a:r>
            <a:r>
              <a:rPr lang="en-US" altLang="zh-CN" dirty="0">
                <a:latin typeface="Microsoft YaHei Light" panose="020B0502040204020203" pitchFamily="34" charset="-122"/>
                <a:ea typeface="Microsoft YaHei Light" panose="020B0502040204020203" pitchFamily="34" charset="-122"/>
              </a:rPr>
              <a:t>(</a:t>
            </a:r>
            <a:r>
              <a:rPr lang="en" altLang="zh-CN" dirty="0">
                <a:latin typeface="Microsoft YaHei Light" panose="020B0502040204020203" pitchFamily="34" charset="-122"/>
                <a:ea typeface="Microsoft YaHei Light" panose="020B0502040204020203" pitchFamily="34" charset="-122"/>
              </a:rPr>
              <a:t>SaaS)</a:t>
            </a:r>
          </a:p>
        </p:txBody>
      </p:sp>
      <p:pic>
        <p:nvPicPr>
          <p:cNvPr id="10" name="图片 9">
            <a:extLst>
              <a:ext uri="{FF2B5EF4-FFF2-40B4-BE49-F238E27FC236}">
                <a16:creationId xmlns:a16="http://schemas.microsoft.com/office/drawing/2014/main" id="{CE3C000D-4A1A-A342-931E-7C0A97B0C81D}"/>
              </a:ext>
            </a:extLst>
          </p:cNvPr>
          <p:cNvPicPr>
            <a:picLocks noChangeAspect="1"/>
          </p:cNvPicPr>
          <p:nvPr/>
        </p:nvPicPr>
        <p:blipFill>
          <a:blip r:embed="rId3"/>
          <a:stretch>
            <a:fillRect/>
          </a:stretch>
        </p:blipFill>
        <p:spPr>
          <a:xfrm>
            <a:off x="2101260" y="1799492"/>
            <a:ext cx="6985000" cy="4089400"/>
          </a:xfrm>
          <a:prstGeom prst="rect">
            <a:avLst/>
          </a:prstGeom>
        </p:spPr>
      </p:pic>
    </p:spTree>
    <p:extLst>
      <p:ext uri="{BB962C8B-B14F-4D97-AF65-F5344CB8AC3E}">
        <p14:creationId xmlns:p14="http://schemas.microsoft.com/office/powerpoint/2010/main" val="99182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1.3.2</a:t>
            </a:r>
            <a:r>
              <a:rPr lang="zh-CN" altLang="en-US"/>
              <a:t> 云部署类型</a:t>
            </a:r>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3" name="矩形 2">
            <a:extLst>
              <a:ext uri="{FF2B5EF4-FFF2-40B4-BE49-F238E27FC236}">
                <a16:creationId xmlns:a16="http://schemas.microsoft.com/office/drawing/2014/main" id="{F43CF1EA-9051-224A-BADA-79EB63418838}"/>
              </a:ext>
            </a:extLst>
          </p:cNvPr>
          <p:cNvSpPr/>
          <p:nvPr/>
        </p:nvSpPr>
        <p:spPr>
          <a:xfrm>
            <a:off x="812877" y="1386817"/>
            <a:ext cx="10707609" cy="1477328"/>
          </a:xfrm>
          <a:prstGeom prst="rect">
            <a:avLst/>
          </a:prstGeom>
        </p:spPr>
        <p:txBody>
          <a:bodyPr wrap="square">
            <a:spAutoFit/>
          </a:bodyPr>
          <a:lstStyle/>
          <a:p>
            <a:pPr marL="285750" indent="-285750">
              <a:buFont typeface="Wingdings" pitchFamily="2" charset="2"/>
              <a:buChar char="u"/>
            </a:pPr>
            <a:r>
              <a:rPr lang="zh-CN" altLang="en-US" b="1" dirty="0">
                <a:latin typeface="Microsoft YaHei Light" panose="020B0502040204020203" pitchFamily="34" charset="-122"/>
                <a:ea typeface="Microsoft YaHei Light" panose="020B0502040204020203" pitchFamily="34" charset="-122"/>
              </a:rPr>
              <a:t>公有云：</a:t>
            </a:r>
          </a:p>
          <a:p>
            <a:pPr lvl="1"/>
            <a:r>
              <a:rPr lang="zh-CN" altLang="en-US" dirty="0">
                <a:latin typeface="Microsoft YaHei Light" panose="020B0502040204020203" pitchFamily="34" charset="-122"/>
                <a:ea typeface="Microsoft YaHei Light" panose="020B0502040204020203" pitchFamily="34" charset="-122"/>
              </a:rPr>
              <a:t>基于云的应用程序完全部署在云中且应用程序的所有组件都在云中运行。云中的应用程序分为两种，一种是在云中创建，另一种是从现有基础设施迁移到云中以利用云计算的。基于云的应用程序可以构建在基础设施组件上，也可以使用较高级的服务，这些服务提供了从核心基础设施的管理、架构和扩展要求中抽象提取的能力。</a:t>
            </a:r>
          </a:p>
        </p:txBody>
      </p:sp>
      <p:sp>
        <p:nvSpPr>
          <p:cNvPr id="5" name="矩形 4">
            <a:extLst>
              <a:ext uri="{FF2B5EF4-FFF2-40B4-BE49-F238E27FC236}">
                <a16:creationId xmlns:a16="http://schemas.microsoft.com/office/drawing/2014/main" id="{62378F3B-4A62-D64C-B474-B322C15196F9}"/>
              </a:ext>
            </a:extLst>
          </p:cNvPr>
          <p:cNvSpPr/>
          <p:nvPr/>
        </p:nvSpPr>
        <p:spPr>
          <a:xfrm>
            <a:off x="812877" y="3150628"/>
            <a:ext cx="10850563" cy="1200329"/>
          </a:xfrm>
          <a:prstGeom prst="rect">
            <a:avLst/>
          </a:prstGeom>
        </p:spPr>
        <p:txBody>
          <a:bodyPr wrap="square">
            <a:spAutoFit/>
          </a:bodyPr>
          <a:lstStyle/>
          <a:p>
            <a:pPr marL="285750" indent="-285750">
              <a:buFont typeface="Wingdings" pitchFamily="2" charset="2"/>
              <a:buChar char="u"/>
            </a:pPr>
            <a:r>
              <a:rPr lang="zh-CN" altLang="en-US" b="1" dirty="0">
                <a:latin typeface="Microsoft YaHei Light" panose="020B0502040204020203" pitchFamily="34" charset="-122"/>
                <a:ea typeface="Microsoft YaHei Light" panose="020B0502040204020203" pitchFamily="34" charset="-122"/>
              </a:rPr>
              <a:t>混合云：</a:t>
            </a:r>
          </a:p>
          <a:p>
            <a:pPr lvl="1"/>
            <a:r>
              <a:rPr lang="zh-CN" altLang="en-US" dirty="0">
                <a:latin typeface="Microsoft YaHei Light" panose="020B0502040204020203" pitchFamily="34" charset="-122"/>
                <a:ea typeface="Microsoft YaHei Light" panose="020B0502040204020203" pitchFamily="34" charset="-122"/>
              </a:rPr>
              <a:t>混合部署是一种在基于云的资源和非云现有资源之间连接基础设施和应用程序的方法。混合部署最常见的方法是在云和现有内部基础设施之间将组织的基础设施扩展到云中，同时将云资源与内部系统进行连接。</a:t>
            </a:r>
          </a:p>
        </p:txBody>
      </p:sp>
      <p:sp>
        <p:nvSpPr>
          <p:cNvPr id="6" name="矩形 5">
            <a:extLst>
              <a:ext uri="{FF2B5EF4-FFF2-40B4-BE49-F238E27FC236}">
                <a16:creationId xmlns:a16="http://schemas.microsoft.com/office/drawing/2014/main" id="{42D8FD08-D425-6040-827F-452152FFC2BB}"/>
              </a:ext>
            </a:extLst>
          </p:cNvPr>
          <p:cNvSpPr/>
          <p:nvPr/>
        </p:nvSpPr>
        <p:spPr>
          <a:xfrm>
            <a:off x="812877" y="4637440"/>
            <a:ext cx="10707609" cy="1200329"/>
          </a:xfrm>
          <a:prstGeom prst="rect">
            <a:avLst/>
          </a:prstGeom>
        </p:spPr>
        <p:txBody>
          <a:bodyPr wrap="square">
            <a:spAutoFit/>
          </a:bodyPr>
          <a:lstStyle/>
          <a:p>
            <a:pPr marL="285750" indent="-285750">
              <a:buFont typeface="Wingdings" pitchFamily="2" charset="2"/>
              <a:buChar char="u"/>
            </a:pPr>
            <a:r>
              <a:rPr lang="zh-CN" altLang="en-US" b="1" dirty="0">
                <a:latin typeface="Microsoft YaHei Light" panose="020B0502040204020203" pitchFamily="34" charset="-122"/>
                <a:ea typeface="Microsoft YaHei Light" panose="020B0502040204020203" pitchFamily="34" charset="-122"/>
              </a:rPr>
              <a:t>私有云：</a:t>
            </a:r>
          </a:p>
          <a:p>
            <a:pPr lvl="1"/>
            <a:r>
              <a:rPr lang="zh-CN" altLang="en-US" dirty="0">
                <a:latin typeface="Microsoft YaHei Light" panose="020B0502040204020203" pitchFamily="34" charset="-122"/>
                <a:ea typeface="Microsoft YaHei Light" panose="020B0502040204020203" pitchFamily="34" charset="-122"/>
              </a:rPr>
              <a:t>使用虚拟化和资源管理工具在内部部署资源往往被称作“私有云”。内部部署无法提供云计算的诸多优势，但有时采用这种方案是为了能够提供专用资源。大多数情况下，这种部署模型与旧式 </a:t>
            </a:r>
            <a:r>
              <a:rPr lang="en" altLang="zh-CN" dirty="0">
                <a:latin typeface="Microsoft YaHei Light" panose="020B0502040204020203" pitchFamily="34" charset="-122"/>
                <a:ea typeface="Microsoft YaHei Light" panose="020B0502040204020203" pitchFamily="34" charset="-122"/>
              </a:rPr>
              <a:t>IT </a:t>
            </a:r>
            <a:r>
              <a:rPr lang="zh-CN" altLang="en-US" dirty="0">
                <a:latin typeface="Microsoft YaHei Light" panose="020B0502040204020203" pitchFamily="34" charset="-122"/>
                <a:ea typeface="Microsoft YaHei Light" panose="020B0502040204020203" pitchFamily="34" charset="-122"/>
              </a:rPr>
              <a:t>基础设施无异，都通过应用程序管理和虚拟化技术尽可能提高资源利用率。</a:t>
            </a:r>
          </a:p>
        </p:txBody>
      </p:sp>
    </p:spTree>
    <p:extLst>
      <p:ext uri="{BB962C8B-B14F-4D97-AF65-F5344CB8AC3E}">
        <p14:creationId xmlns:p14="http://schemas.microsoft.com/office/powerpoint/2010/main" val="128186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97D97-C253-4DA3-A29A-468903B124A7}"/>
              </a:ext>
            </a:extLst>
          </p:cNvPr>
          <p:cNvSpPr>
            <a:spLocks noGrp="1"/>
          </p:cNvSpPr>
          <p:nvPr>
            <p:ph type="title"/>
          </p:nvPr>
        </p:nvSpPr>
        <p:spPr/>
        <p:txBody>
          <a:bodyPr/>
          <a:lstStyle/>
          <a:p>
            <a:r>
              <a:rPr lang="en-US" altLang="zh-CN" dirty="0"/>
              <a:t>1.4</a:t>
            </a:r>
            <a:r>
              <a:rPr lang="zh-CN" altLang="en-US"/>
              <a:t> </a:t>
            </a:r>
            <a:r>
              <a:rPr lang="en-US" altLang="zh-CN" dirty="0"/>
              <a:t>AWS</a:t>
            </a:r>
            <a:endParaRPr lang="zh-CN" altLang="en-US"/>
          </a:p>
        </p:txBody>
      </p:sp>
      <p:sp>
        <p:nvSpPr>
          <p:cNvPr id="4" name="灯片编号占位符 3">
            <a:extLst>
              <a:ext uri="{FF2B5EF4-FFF2-40B4-BE49-F238E27FC236}">
                <a16:creationId xmlns:a16="http://schemas.microsoft.com/office/drawing/2014/main" id="{582FD503-A676-4B18-B160-C815BDFAE425}"/>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3" name="矩形 2">
            <a:extLst>
              <a:ext uri="{FF2B5EF4-FFF2-40B4-BE49-F238E27FC236}">
                <a16:creationId xmlns:a16="http://schemas.microsoft.com/office/drawing/2014/main" id="{F43CF1EA-9051-224A-BADA-79EB63418838}"/>
              </a:ext>
            </a:extLst>
          </p:cNvPr>
          <p:cNvSpPr/>
          <p:nvPr/>
        </p:nvSpPr>
        <p:spPr>
          <a:xfrm>
            <a:off x="812877" y="1269802"/>
            <a:ext cx="10707609" cy="646331"/>
          </a:xfrm>
          <a:prstGeom prst="rect">
            <a:avLst/>
          </a:prstGeom>
        </p:spPr>
        <p:txBody>
          <a:bodyPr wrap="square">
            <a:spAutoFit/>
          </a:bodyPr>
          <a:lstStyle/>
          <a:p>
            <a:r>
              <a:rPr lang="en" altLang="zh-CN" dirty="0">
                <a:latin typeface="Microsoft YaHei Light" panose="020B0502040204020203" pitchFamily="34" charset="-122"/>
                <a:ea typeface="Microsoft YaHei Light" panose="020B0502040204020203" pitchFamily="34" charset="-122"/>
              </a:rPr>
              <a:t>Amazon Web Services (AWS) </a:t>
            </a:r>
            <a:r>
              <a:rPr lang="zh-CN" altLang="en-US">
                <a:latin typeface="Microsoft YaHei Light" panose="020B0502040204020203" pitchFamily="34" charset="-122"/>
                <a:ea typeface="Microsoft YaHei Light" panose="020B0502040204020203" pitchFamily="34" charset="-122"/>
              </a:rPr>
              <a:t>提供一组广泛的全球计算、存储、数据库、分析、应用和部署服务，帮助组织提高工作效率、降低 </a:t>
            </a:r>
            <a:r>
              <a:rPr lang="en" altLang="zh-CN" dirty="0">
                <a:latin typeface="Microsoft YaHei Light" panose="020B0502040204020203" pitchFamily="34" charset="-122"/>
                <a:ea typeface="Microsoft YaHei Light" panose="020B0502040204020203" pitchFamily="34" charset="-122"/>
              </a:rPr>
              <a:t>IT </a:t>
            </a:r>
            <a:r>
              <a:rPr lang="zh-CN" altLang="en-US">
                <a:latin typeface="Microsoft YaHei Light" panose="020B0502040204020203" pitchFamily="34" charset="-122"/>
                <a:ea typeface="Microsoft YaHei Light" panose="020B0502040204020203" pitchFamily="34" charset="-122"/>
              </a:rPr>
              <a:t>成本和扩展应用。</a:t>
            </a:r>
          </a:p>
        </p:txBody>
      </p:sp>
      <p:pic>
        <p:nvPicPr>
          <p:cNvPr id="6" name="图片 5">
            <a:extLst>
              <a:ext uri="{FF2B5EF4-FFF2-40B4-BE49-F238E27FC236}">
                <a16:creationId xmlns:a16="http://schemas.microsoft.com/office/drawing/2014/main" id="{4CB1C41D-35D3-6746-93CE-268495A8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157235"/>
            <a:ext cx="7462884" cy="2739766"/>
          </a:xfrm>
          <a:prstGeom prst="rect">
            <a:avLst/>
          </a:prstGeom>
        </p:spPr>
      </p:pic>
      <p:pic>
        <p:nvPicPr>
          <p:cNvPr id="8" name="图片 7">
            <a:extLst>
              <a:ext uri="{FF2B5EF4-FFF2-40B4-BE49-F238E27FC236}">
                <a16:creationId xmlns:a16="http://schemas.microsoft.com/office/drawing/2014/main" id="{78975EA9-621F-9D49-A524-E416BD877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802" y="3830644"/>
            <a:ext cx="8261684" cy="2616200"/>
          </a:xfrm>
          <a:prstGeom prst="rect">
            <a:avLst/>
          </a:prstGeom>
        </p:spPr>
      </p:pic>
      <p:sp>
        <p:nvSpPr>
          <p:cNvPr id="9" name="矩形 8">
            <a:extLst>
              <a:ext uri="{FF2B5EF4-FFF2-40B4-BE49-F238E27FC236}">
                <a16:creationId xmlns:a16="http://schemas.microsoft.com/office/drawing/2014/main" id="{931C9D59-9EA5-4949-A0CD-2F5D262DE44B}"/>
              </a:ext>
            </a:extLst>
          </p:cNvPr>
          <p:cNvSpPr/>
          <p:nvPr/>
        </p:nvSpPr>
        <p:spPr>
          <a:xfrm>
            <a:off x="1382954" y="2868424"/>
            <a:ext cx="1318043" cy="43748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A3462D8-7A41-9C43-9D12-D36C40E27D3A}"/>
              </a:ext>
            </a:extLst>
          </p:cNvPr>
          <p:cNvSpPr/>
          <p:nvPr/>
        </p:nvSpPr>
        <p:spPr>
          <a:xfrm>
            <a:off x="4053471" y="4706665"/>
            <a:ext cx="1318043" cy="437484"/>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1445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406104" y="1165199"/>
            <a:ext cx="6141492" cy="656792"/>
          </a:xfrm>
        </p:spPr>
        <p:txBody>
          <a:bodyPr/>
          <a:lstStyle/>
          <a:p>
            <a:r>
              <a:rPr lang="en-US" altLang="zh-CN" sz="4400" dirty="0"/>
              <a:t>EC2</a:t>
            </a:r>
            <a:endParaRPr lang="zh-CN" altLang="en-US" sz="4400"/>
          </a:p>
        </p:txBody>
      </p:sp>
      <p:sp>
        <p:nvSpPr>
          <p:cNvPr id="6" name="文本占位符 5"/>
          <p:cNvSpPr>
            <a:spLocks noGrp="1"/>
          </p:cNvSpPr>
          <p:nvPr>
            <p:ph type="body" idx="1"/>
          </p:nvPr>
        </p:nvSpPr>
        <p:spPr>
          <a:xfrm>
            <a:off x="5924110" y="1165199"/>
            <a:ext cx="5029022" cy="4585905"/>
          </a:xfrm>
        </p:spPr>
        <p:txBody>
          <a:bodyPr>
            <a:normAutofit/>
          </a:bodyPr>
          <a:lstStyle/>
          <a:p>
            <a:pPr lvl="0" algn="l"/>
            <a:r>
              <a:rPr lang="en-US" altLang="zh-CN" sz="2000" dirty="0">
                <a:latin typeface="Microsoft YaHei Light" panose="020B0502040204020203" pitchFamily="34" charset="-122"/>
                <a:ea typeface="Microsoft YaHei Light" panose="020B0502040204020203" pitchFamily="34" charset="-122"/>
              </a:rPr>
              <a:t>2.1</a:t>
            </a:r>
            <a:r>
              <a:rPr lang="zh-CN" altLang="en-US" sz="2000" dirty="0">
                <a:latin typeface="Microsoft YaHei Light" panose="020B0502040204020203" pitchFamily="34" charset="-122"/>
                <a:ea typeface="Microsoft YaHei Light" panose="020B0502040204020203" pitchFamily="34" charset="-122"/>
              </a:rPr>
              <a:t> 什么是</a:t>
            </a:r>
            <a:r>
              <a:rPr lang="en-US" altLang="zh-CN" sz="2000" dirty="0">
                <a:latin typeface="Microsoft YaHei Light" panose="020B0502040204020203" pitchFamily="34" charset="-122"/>
                <a:ea typeface="Microsoft YaHei Light" panose="020B0502040204020203" pitchFamily="34" charset="-122"/>
              </a:rPr>
              <a:t>EC2</a:t>
            </a:r>
          </a:p>
          <a:p>
            <a:pPr lvl="0" algn="l"/>
            <a:r>
              <a:rPr lang="en-US" altLang="zh-CN" sz="2000" dirty="0">
                <a:latin typeface="Microsoft YaHei Light" panose="020B0502040204020203" pitchFamily="34" charset="-122"/>
                <a:ea typeface="Microsoft YaHei Light" panose="020B0502040204020203" pitchFamily="34" charset="-122"/>
              </a:rPr>
              <a:t>2.2</a:t>
            </a:r>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EC2</a:t>
            </a:r>
            <a:endParaRPr lang="en"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2.2.0</a:t>
            </a:r>
            <a:r>
              <a:rPr lang="zh-CN" altLang="en-US" sz="2000" dirty="0">
                <a:latin typeface="Microsoft YaHei Light" panose="020B0502040204020203" pitchFamily="34" charset="-122"/>
                <a:ea typeface="Microsoft YaHei Light" panose="020B0502040204020203" pitchFamily="34" charset="-122"/>
              </a:rPr>
              <a:t> 选择区域</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2.2.1</a:t>
            </a:r>
            <a:r>
              <a:rPr lang="zh-CN" altLang="en-US" sz="2000" dirty="0">
                <a:latin typeface="Microsoft YaHei Light" panose="020B0502040204020203" pitchFamily="34" charset="-122"/>
                <a:ea typeface="Microsoft YaHei Light" panose="020B0502040204020203" pitchFamily="34" charset="-122"/>
              </a:rPr>
              <a:t> 选择</a:t>
            </a:r>
            <a:r>
              <a:rPr lang="en-US" altLang="zh-CN" sz="2000" dirty="0">
                <a:latin typeface="Microsoft YaHei Light" panose="020B0502040204020203" pitchFamily="34" charset="-122"/>
                <a:ea typeface="Microsoft YaHei Light" panose="020B0502040204020203" pitchFamily="34" charset="-122"/>
              </a:rPr>
              <a:t>AMI</a:t>
            </a: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2.2.2</a:t>
            </a:r>
            <a:r>
              <a:rPr lang="zh-CN" altLang="en-US" sz="2000" dirty="0">
                <a:latin typeface="Microsoft YaHei Light" panose="020B0502040204020203" pitchFamily="34" charset="-122"/>
                <a:ea typeface="Microsoft YaHei Light" panose="020B0502040204020203" pitchFamily="34" charset="-122"/>
              </a:rPr>
              <a:t> 选择实例类型</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2.2.3</a:t>
            </a:r>
            <a:r>
              <a:rPr lang="zh-CN" altLang="en-US" sz="2000" dirty="0">
                <a:latin typeface="Microsoft YaHei Light" panose="020B0502040204020203" pitchFamily="34" charset="-122"/>
                <a:ea typeface="Microsoft YaHei Light" panose="020B0502040204020203" pitchFamily="34" charset="-122"/>
              </a:rPr>
              <a:t> 配置实例</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2.2.4</a:t>
            </a:r>
            <a:r>
              <a:rPr lang="zh-CN" altLang="en-US" sz="2000" dirty="0">
                <a:latin typeface="Microsoft YaHei Light" panose="020B0502040204020203" pitchFamily="34" charset="-122"/>
                <a:ea typeface="Microsoft YaHei Light" panose="020B0502040204020203" pitchFamily="34" charset="-122"/>
              </a:rPr>
              <a:t> 添加存储</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2.2.5</a:t>
            </a:r>
            <a:r>
              <a:rPr lang="zh-CN" altLang="en-US" sz="2000" dirty="0">
                <a:latin typeface="Microsoft YaHei Light" panose="020B0502040204020203" pitchFamily="34" charset="-122"/>
                <a:ea typeface="Microsoft YaHei Light" panose="020B0502040204020203" pitchFamily="34" charset="-122"/>
              </a:rPr>
              <a:t> 添加标签</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2.2.6</a:t>
            </a:r>
            <a:r>
              <a:rPr lang="zh-CN" altLang="en-US" sz="2000" dirty="0">
                <a:latin typeface="Microsoft YaHei Light" panose="020B0502040204020203" pitchFamily="34" charset="-122"/>
                <a:ea typeface="Microsoft YaHei Light" panose="020B0502040204020203" pitchFamily="34" charset="-122"/>
              </a:rPr>
              <a:t> 配置安全组</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2.2.7</a:t>
            </a:r>
            <a:r>
              <a:rPr lang="zh-CN" altLang="en-US" sz="2000" dirty="0">
                <a:latin typeface="Microsoft YaHei Light" panose="020B0502040204020203" pitchFamily="34" charset="-122"/>
                <a:ea typeface="Microsoft YaHei Light" panose="020B0502040204020203" pitchFamily="34" charset="-122"/>
              </a:rPr>
              <a:t> 审核</a:t>
            </a:r>
            <a:r>
              <a:rPr lang="en-US" altLang="zh-CN" sz="2000" dirty="0">
                <a:latin typeface="Microsoft YaHei Light" panose="020B0502040204020203" pitchFamily="34" charset="-122"/>
                <a:ea typeface="Microsoft YaHei Light" panose="020B0502040204020203" pitchFamily="34" charset="-122"/>
              </a:rPr>
              <a:t>/</a:t>
            </a:r>
            <a:r>
              <a:rPr lang="zh-CN" altLang="en-US" sz="2000" dirty="0">
                <a:latin typeface="Microsoft YaHei Light" panose="020B0502040204020203" pitchFamily="34" charset="-122"/>
                <a:ea typeface="Microsoft YaHei Light" panose="020B0502040204020203" pitchFamily="34" charset="-122"/>
              </a:rPr>
              <a:t>密钥对</a:t>
            </a:r>
            <a:endParaRPr lang="en-US" altLang="zh-CN" sz="2000" dirty="0">
              <a:latin typeface="Microsoft YaHei Light" panose="020B0502040204020203" pitchFamily="34" charset="-122"/>
              <a:ea typeface="Microsoft YaHei Light" panose="020B0502040204020203" pitchFamily="34" charset="-122"/>
            </a:endParaRPr>
          </a:p>
          <a:p>
            <a:pPr lvl="0" algn="l"/>
            <a:r>
              <a:rPr lang="zh-CN" altLang="en-US" sz="2000" dirty="0">
                <a:latin typeface="Microsoft YaHei Light" panose="020B0502040204020203" pitchFamily="34" charset="-122"/>
                <a:ea typeface="Microsoft YaHei Light" panose="020B0502040204020203" pitchFamily="34" charset="-122"/>
              </a:rPr>
              <a:t>     </a:t>
            </a:r>
            <a:r>
              <a:rPr lang="en-US" altLang="zh-CN" sz="2000" dirty="0">
                <a:latin typeface="Microsoft YaHei Light" panose="020B0502040204020203" pitchFamily="34" charset="-122"/>
                <a:ea typeface="Microsoft YaHei Light" panose="020B0502040204020203" pitchFamily="34" charset="-122"/>
              </a:rPr>
              <a:t>2.2.8</a:t>
            </a:r>
            <a:r>
              <a:rPr lang="zh-CN" altLang="en-US" sz="2000" dirty="0">
                <a:latin typeface="Microsoft YaHei Light" panose="020B0502040204020203" pitchFamily="34" charset="-122"/>
                <a:ea typeface="Microsoft YaHei Light" panose="020B0502040204020203" pitchFamily="34" charset="-122"/>
              </a:rPr>
              <a:t> 创建实例</a:t>
            </a:r>
            <a:endParaRPr lang="en-US" altLang="zh-CN" sz="2000" dirty="0">
              <a:latin typeface="Microsoft YaHei Light" panose="020B0502040204020203" pitchFamily="34" charset="-122"/>
              <a:ea typeface="Microsoft YaHei Light" panose="020B0502040204020203" pitchFamily="34" charset="-122"/>
            </a:endParaRPr>
          </a:p>
        </p:txBody>
      </p:sp>
      <p:sp>
        <p:nvSpPr>
          <p:cNvPr id="4" name="文本框 3">
            <a:extLst>
              <a:ext uri="{FF2B5EF4-FFF2-40B4-BE49-F238E27FC236}">
                <a16:creationId xmlns:a16="http://schemas.microsoft.com/office/drawing/2014/main" id="{04F69230-F3A6-4586-9371-A858F4763E9F}"/>
              </a:ext>
            </a:extLst>
          </p:cNvPr>
          <p:cNvSpPr txBox="1"/>
          <p:nvPr/>
        </p:nvSpPr>
        <p:spPr>
          <a:xfrm>
            <a:off x="2347584" y="1007378"/>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a:solidFill>
                <a:schemeClr val="accent1"/>
              </a:solidFill>
              <a:latin typeface="Impact" panose="020B0806030902050204" pitchFamily="34" charset="0"/>
              <a:cs typeface="Arial" panose="020B0604020202020204" pitchFamily="34" charset="0"/>
            </a:endParaRPr>
          </a:p>
        </p:txBody>
      </p:sp>
      <p:grpSp>
        <p:nvGrpSpPr>
          <p:cNvPr id="17" name="组合 16">
            <a:extLst>
              <a:ext uri="{FF2B5EF4-FFF2-40B4-BE49-F238E27FC236}">
                <a16:creationId xmlns:a16="http://schemas.microsoft.com/office/drawing/2014/main" id="{DD324FA0-91CD-2041-924B-09EF202E1CD7}"/>
              </a:ext>
            </a:extLst>
          </p:cNvPr>
          <p:cNvGrpSpPr/>
          <p:nvPr/>
        </p:nvGrpSpPr>
        <p:grpSpPr>
          <a:xfrm>
            <a:off x="2342971" y="2235840"/>
            <a:ext cx="2524431" cy="2670095"/>
            <a:chOff x="6065838" y="548592"/>
            <a:chExt cx="4799011" cy="5075921"/>
          </a:xfrm>
          <a:effectLst>
            <a:outerShdw blurRad="50800" dist="50800" dir="5400000" algn="ctr" rotWithShape="0">
              <a:srgbClr val="000000">
                <a:alpha val="81000"/>
              </a:srgbClr>
            </a:outerShdw>
          </a:effectLst>
        </p:grpSpPr>
        <p:sp>
          <p:nvSpPr>
            <p:cNvPr id="18" name="Freeform 17">
              <a:extLst>
                <a:ext uri="{FF2B5EF4-FFF2-40B4-BE49-F238E27FC236}">
                  <a16:creationId xmlns:a16="http://schemas.microsoft.com/office/drawing/2014/main" id="{1A8ED0F1-7AEA-274F-B93C-00EB8F59D34F}"/>
                </a:ext>
              </a:extLst>
            </p:cNvPr>
            <p:cNvSpPr>
              <a:spLocks/>
            </p:cNvSpPr>
            <p:nvPr userDrawn="1"/>
          </p:nvSpPr>
          <p:spPr bwMode="auto">
            <a:xfrm>
              <a:off x="8232775" y="3476625"/>
              <a:ext cx="1692275" cy="2147888"/>
            </a:xfrm>
            <a:custGeom>
              <a:avLst/>
              <a:gdLst>
                <a:gd name="T0" fmla="*/ 380 w 560"/>
                <a:gd name="T1" fmla="*/ 628 h 711"/>
                <a:gd name="T2" fmla="*/ 337 w 560"/>
                <a:gd name="T3" fmla="*/ 560 h 711"/>
                <a:gd name="T4" fmla="*/ 560 w 560"/>
                <a:gd name="T5" fmla="*/ 560 h 711"/>
                <a:gd name="T6" fmla="*/ 560 w 560"/>
                <a:gd name="T7" fmla="*/ 330 h 711"/>
                <a:gd name="T8" fmla="*/ 488 w 560"/>
                <a:gd name="T9" fmla="*/ 380 h 711"/>
                <a:gd name="T10" fmla="*/ 405 w 560"/>
                <a:gd name="T11" fmla="*/ 280 h 711"/>
                <a:gd name="T12" fmla="*/ 488 w 560"/>
                <a:gd name="T13" fmla="*/ 179 h 711"/>
                <a:gd name="T14" fmla="*/ 560 w 560"/>
                <a:gd name="T15" fmla="*/ 229 h 711"/>
                <a:gd name="T16" fmla="*/ 560 w 560"/>
                <a:gd name="T17" fmla="*/ 0 h 711"/>
                <a:gd name="T18" fmla="*/ 337 w 560"/>
                <a:gd name="T19" fmla="*/ 0 h 711"/>
                <a:gd name="T20" fmla="*/ 380 w 560"/>
                <a:gd name="T21" fmla="*/ 68 h 711"/>
                <a:gd name="T22" fmla="*/ 280 w 560"/>
                <a:gd name="T23" fmla="*/ 151 h 711"/>
                <a:gd name="T24" fmla="*/ 180 w 560"/>
                <a:gd name="T25" fmla="*/ 68 h 711"/>
                <a:gd name="T26" fmla="*/ 223 w 560"/>
                <a:gd name="T27" fmla="*/ 0 h 711"/>
                <a:gd name="T28" fmla="*/ 0 w 560"/>
                <a:gd name="T29" fmla="*/ 0 h 711"/>
                <a:gd name="T30" fmla="*/ 0 w 560"/>
                <a:gd name="T31" fmla="*/ 560 h 711"/>
                <a:gd name="T32" fmla="*/ 223 w 560"/>
                <a:gd name="T33" fmla="*/ 560 h 711"/>
                <a:gd name="T34" fmla="*/ 180 w 560"/>
                <a:gd name="T35" fmla="*/ 628 h 711"/>
                <a:gd name="T36" fmla="*/ 280 w 560"/>
                <a:gd name="T37" fmla="*/ 711 h 711"/>
                <a:gd name="T38" fmla="*/ 380 w 560"/>
                <a:gd name="T39" fmla="*/ 62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1">
                  <a:moveTo>
                    <a:pt x="380" y="628"/>
                  </a:moveTo>
                  <a:cubicBezTo>
                    <a:pt x="380" y="600"/>
                    <a:pt x="363" y="575"/>
                    <a:pt x="337" y="560"/>
                  </a:cubicBezTo>
                  <a:cubicBezTo>
                    <a:pt x="560" y="560"/>
                    <a:pt x="560" y="560"/>
                    <a:pt x="560" y="560"/>
                  </a:cubicBezTo>
                  <a:cubicBezTo>
                    <a:pt x="560" y="330"/>
                    <a:pt x="560" y="330"/>
                    <a:pt x="560" y="330"/>
                  </a:cubicBezTo>
                  <a:cubicBezTo>
                    <a:pt x="545" y="360"/>
                    <a:pt x="519" y="380"/>
                    <a:pt x="488" y="380"/>
                  </a:cubicBezTo>
                  <a:cubicBezTo>
                    <a:pt x="442" y="380"/>
                    <a:pt x="405" y="335"/>
                    <a:pt x="405" y="280"/>
                  </a:cubicBezTo>
                  <a:cubicBezTo>
                    <a:pt x="405" y="224"/>
                    <a:pt x="442" y="179"/>
                    <a:pt x="488" y="179"/>
                  </a:cubicBezTo>
                  <a:cubicBezTo>
                    <a:pt x="519" y="179"/>
                    <a:pt x="545" y="199"/>
                    <a:pt x="560" y="229"/>
                  </a:cubicBezTo>
                  <a:cubicBezTo>
                    <a:pt x="560" y="0"/>
                    <a:pt x="560" y="0"/>
                    <a:pt x="560" y="0"/>
                  </a:cubicBezTo>
                  <a:cubicBezTo>
                    <a:pt x="337" y="0"/>
                    <a:pt x="337" y="0"/>
                    <a:pt x="337" y="0"/>
                  </a:cubicBezTo>
                  <a:cubicBezTo>
                    <a:pt x="363" y="15"/>
                    <a:pt x="380" y="40"/>
                    <a:pt x="380" y="68"/>
                  </a:cubicBezTo>
                  <a:cubicBezTo>
                    <a:pt x="380" y="114"/>
                    <a:pt x="335" y="151"/>
                    <a:pt x="280" y="151"/>
                  </a:cubicBezTo>
                  <a:cubicBezTo>
                    <a:pt x="225" y="151"/>
                    <a:pt x="180" y="114"/>
                    <a:pt x="180" y="68"/>
                  </a:cubicBezTo>
                  <a:cubicBezTo>
                    <a:pt x="180" y="40"/>
                    <a:pt x="197" y="15"/>
                    <a:pt x="223" y="0"/>
                  </a:cubicBezTo>
                  <a:cubicBezTo>
                    <a:pt x="0" y="0"/>
                    <a:pt x="0" y="0"/>
                    <a:pt x="0" y="0"/>
                  </a:cubicBezTo>
                  <a:cubicBezTo>
                    <a:pt x="0" y="560"/>
                    <a:pt x="0" y="560"/>
                    <a:pt x="0" y="560"/>
                  </a:cubicBezTo>
                  <a:cubicBezTo>
                    <a:pt x="223" y="560"/>
                    <a:pt x="223" y="560"/>
                    <a:pt x="223" y="560"/>
                  </a:cubicBezTo>
                  <a:cubicBezTo>
                    <a:pt x="197" y="575"/>
                    <a:pt x="180" y="600"/>
                    <a:pt x="180" y="628"/>
                  </a:cubicBezTo>
                  <a:cubicBezTo>
                    <a:pt x="180" y="674"/>
                    <a:pt x="225" y="711"/>
                    <a:pt x="280" y="711"/>
                  </a:cubicBezTo>
                  <a:cubicBezTo>
                    <a:pt x="335" y="711"/>
                    <a:pt x="380" y="674"/>
                    <a:pt x="380" y="628"/>
                  </a:cubicBezTo>
                  <a:close/>
                </a:path>
              </a:pathLst>
            </a:custGeom>
            <a:solidFill>
              <a:srgbClr val="F7A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a:extLst>
                <a:ext uri="{FF2B5EF4-FFF2-40B4-BE49-F238E27FC236}">
                  <a16:creationId xmlns:a16="http://schemas.microsoft.com/office/drawing/2014/main" id="{5D87C38D-C32C-1D42-A738-30B06FE4827B}"/>
                </a:ext>
              </a:extLst>
            </p:cNvPr>
            <p:cNvSpPr>
              <a:spLocks/>
            </p:cNvSpPr>
            <p:nvPr userDrawn="1"/>
          </p:nvSpPr>
          <p:spPr bwMode="auto">
            <a:xfrm>
              <a:off x="8232775" y="548592"/>
              <a:ext cx="2632074" cy="2274888"/>
            </a:xfrm>
            <a:custGeom>
              <a:avLst/>
              <a:gdLst>
                <a:gd name="T0" fmla="*/ 482 w 870"/>
                <a:gd name="T1" fmla="*/ 678 h 753"/>
                <a:gd name="T2" fmla="*/ 449 w 870"/>
                <a:gd name="T3" fmla="*/ 603 h 753"/>
                <a:gd name="T4" fmla="*/ 670 w 870"/>
                <a:gd name="T5" fmla="*/ 637 h 753"/>
                <a:gd name="T6" fmla="*/ 703 w 870"/>
                <a:gd name="T7" fmla="*/ 416 h 753"/>
                <a:gd name="T8" fmla="*/ 765 w 870"/>
                <a:gd name="T9" fmla="*/ 469 h 753"/>
                <a:gd name="T10" fmla="*/ 862 w 870"/>
                <a:gd name="T11" fmla="*/ 382 h 753"/>
                <a:gd name="T12" fmla="*/ 794 w 870"/>
                <a:gd name="T13" fmla="*/ 271 h 753"/>
                <a:gd name="T14" fmla="*/ 720 w 870"/>
                <a:gd name="T15" fmla="*/ 304 h 753"/>
                <a:gd name="T16" fmla="*/ 753 w 870"/>
                <a:gd name="T17" fmla="*/ 83 h 753"/>
                <a:gd name="T18" fmla="*/ 200 w 870"/>
                <a:gd name="T19" fmla="*/ 0 h 753"/>
                <a:gd name="T20" fmla="*/ 166 w 870"/>
                <a:gd name="T21" fmla="*/ 220 h 753"/>
                <a:gd name="T22" fmla="*/ 105 w 870"/>
                <a:gd name="T23" fmla="*/ 167 h 753"/>
                <a:gd name="T24" fmla="*/ 8 w 870"/>
                <a:gd name="T25" fmla="*/ 254 h 753"/>
                <a:gd name="T26" fmla="*/ 75 w 870"/>
                <a:gd name="T27" fmla="*/ 366 h 753"/>
                <a:gd name="T28" fmla="*/ 150 w 870"/>
                <a:gd name="T29" fmla="*/ 333 h 753"/>
                <a:gd name="T30" fmla="*/ 116 w 870"/>
                <a:gd name="T31" fmla="*/ 553 h 753"/>
                <a:gd name="T32" fmla="*/ 337 w 870"/>
                <a:gd name="T33" fmla="*/ 587 h 753"/>
                <a:gd name="T34" fmla="*/ 284 w 870"/>
                <a:gd name="T35" fmla="*/ 648 h 753"/>
                <a:gd name="T36" fmla="*/ 371 w 870"/>
                <a:gd name="T37" fmla="*/ 745 h 753"/>
                <a:gd name="T38" fmla="*/ 482 w 870"/>
                <a:gd name="T39" fmla="*/ 67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0" h="753">
                  <a:moveTo>
                    <a:pt x="482" y="678"/>
                  </a:moveTo>
                  <a:cubicBezTo>
                    <a:pt x="486" y="650"/>
                    <a:pt x="473" y="622"/>
                    <a:pt x="449" y="603"/>
                  </a:cubicBezTo>
                  <a:cubicBezTo>
                    <a:pt x="670" y="637"/>
                    <a:pt x="670" y="637"/>
                    <a:pt x="670" y="637"/>
                  </a:cubicBezTo>
                  <a:cubicBezTo>
                    <a:pt x="703" y="416"/>
                    <a:pt x="703" y="416"/>
                    <a:pt x="703" y="416"/>
                  </a:cubicBezTo>
                  <a:cubicBezTo>
                    <a:pt x="714" y="444"/>
                    <a:pt x="736" y="465"/>
                    <a:pt x="765" y="469"/>
                  </a:cubicBezTo>
                  <a:cubicBezTo>
                    <a:pt x="810" y="476"/>
                    <a:pt x="853" y="437"/>
                    <a:pt x="862" y="382"/>
                  </a:cubicBezTo>
                  <a:cubicBezTo>
                    <a:pt x="870" y="327"/>
                    <a:pt x="840" y="278"/>
                    <a:pt x="794" y="271"/>
                  </a:cubicBezTo>
                  <a:cubicBezTo>
                    <a:pt x="766" y="267"/>
                    <a:pt x="739" y="280"/>
                    <a:pt x="720" y="304"/>
                  </a:cubicBezTo>
                  <a:cubicBezTo>
                    <a:pt x="753" y="83"/>
                    <a:pt x="753" y="83"/>
                    <a:pt x="753" y="83"/>
                  </a:cubicBezTo>
                  <a:cubicBezTo>
                    <a:pt x="200" y="0"/>
                    <a:pt x="200" y="0"/>
                    <a:pt x="200" y="0"/>
                  </a:cubicBezTo>
                  <a:cubicBezTo>
                    <a:pt x="166" y="220"/>
                    <a:pt x="166" y="220"/>
                    <a:pt x="166" y="220"/>
                  </a:cubicBezTo>
                  <a:cubicBezTo>
                    <a:pt x="155" y="192"/>
                    <a:pt x="133" y="171"/>
                    <a:pt x="105" y="167"/>
                  </a:cubicBezTo>
                  <a:cubicBezTo>
                    <a:pt x="60" y="160"/>
                    <a:pt x="16" y="199"/>
                    <a:pt x="8" y="254"/>
                  </a:cubicBezTo>
                  <a:cubicBezTo>
                    <a:pt x="0" y="309"/>
                    <a:pt x="30" y="359"/>
                    <a:pt x="75" y="366"/>
                  </a:cubicBezTo>
                  <a:cubicBezTo>
                    <a:pt x="103" y="370"/>
                    <a:pt x="131" y="356"/>
                    <a:pt x="150" y="333"/>
                  </a:cubicBezTo>
                  <a:cubicBezTo>
                    <a:pt x="116" y="553"/>
                    <a:pt x="116" y="553"/>
                    <a:pt x="116" y="553"/>
                  </a:cubicBezTo>
                  <a:cubicBezTo>
                    <a:pt x="337" y="587"/>
                    <a:pt x="337" y="587"/>
                    <a:pt x="337" y="587"/>
                  </a:cubicBezTo>
                  <a:cubicBezTo>
                    <a:pt x="309" y="598"/>
                    <a:pt x="288" y="620"/>
                    <a:pt x="284" y="648"/>
                  </a:cubicBezTo>
                  <a:cubicBezTo>
                    <a:pt x="277" y="693"/>
                    <a:pt x="316" y="737"/>
                    <a:pt x="371" y="745"/>
                  </a:cubicBezTo>
                  <a:cubicBezTo>
                    <a:pt x="426" y="753"/>
                    <a:pt x="475" y="723"/>
                    <a:pt x="482" y="678"/>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a:extLst>
                <a:ext uri="{FF2B5EF4-FFF2-40B4-BE49-F238E27FC236}">
                  <a16:creationId xmlns:a16="http://schemas.microsoft.com/office/drawing/2014/main" id="{AE5C6A25-BA71-784C-9BCF-E9C6C20D70DE}"/>
                </a:ext>
              </a:extLst>
            </p:cNvPr>
            <p:cNvSpPr>
              <a:spLocks/>
            </p:cNvSpPr>
            <p:nvPr userDrawn="1"/>
          </p:nvSpPr>
          <p:spPr bwMode="auto">
            <a:xfrm>
              <a:off x="6538913" y="1323975"/>
              <a:ext cx="1693862" cy="2152650"/>
            </a:xfrm>
            <a:custGeom>
              <a:avLst/>
              <a:gdLst>
                <a:gd name="T0" fmla="*/ 491 w 560"/>
                <a:gd name="T1" fmla="*/ 532 h 712"/>
                <a:gd name="T2" fmla="*/ 408 w 560"/>
                <a:gd name="T3" fmla="*/ 432 h 712"/>
                <a:gd name="T4" fmla="*/ 491 w 560"/>
                <a:gd name="T5" fmla="*/ 331 h 712"/>
                <a:gd name="T6" fmla="*/ 560 w 560"/>
                <a:gd name="T7" fmla="*/ 375 h 712"/>
                <a:gd name="T8" fmla="*/ 560 w 560"/>
                <a:gd name="T9" fmla="*/ 152 h 712"/>
                <a:gd name="T10" fmla="*/ 335 w 560"/>
                <a:gd name="T11" fmla="*/ 152 h 712"/>
                <a:gd name="T12" fmla="*/ 379 w 560"/>
                <a:gd name="T13" fmla="*/ 83 h 712"/>
                <a:gd name="T14" fmla="*/ 278 w 560"/>
                <a:gd name="T15" fmla="*/ 0 h 712"/>
                <a:gd name="T16" fmla="*/ 178 w 560"/>
                <a:gd name="T17" fmla="*/ 83 h 712"/>
                <a:gd name="T18" fmla="*/ 222 w 560"/>
                <a:gd name="T19" fmla="*/ 152 h 712"/>
                <a:gd name="T20" fmla="*/ 0 w 560"/>
                <a:gd name="T21" fmla="*/ 152 h 712"/>
                <a:gd name="T22" fmla="*/ 0 w 560"/>
                <a:gd name="T23" fmla="*/ 381 h 712"/>
                <a:gd name="T24" fmla="*/ 71 w 560"/>
                <a:gd name="T25" fmla="*/ 331 h 712"/>
                <a:gd name="T26" fmla="*/ 155 w 560"/>
                <a:gd name="T27" fmla="*/ 432 h 712"/>
                <a:gd name="T28" fmla="*/ 71 w 560"/>
                <a:gd name="T29" fmla="*/ 532 h 712"/>
                <a:gd name="T30" fmla="*/ 0 w 560"/>
                <a:gd name="T31" fmla="*/ 483 h 712"/>
                <a:gd name="T32" fmla="*/ 0 w 560"/>
                <a:gd name="T33" fmla="*/ 712 h 712"/>
                <a:gd name="T34" fmla="*/ 560 w 560"/>
                <a:gd name="T35" fmla="*/ 712 h 712"/>
                <a:gd name="T36" fmla="*/ 560 w 560"/>
                <a:gd name="T37" fmla="*/ 489 h 712"/>
                <a:gd name="T38" fmla="*/ 491 w 560"/>
                <a:gd name="T39" fmla="*/ 53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0" h="712">
                  <a:moveTo>
                    <a:pt x="491" y="532"/>
                  </a:moveTo>
                  <a:cubicBezTo>
                    <a:pt x="446" y="532"/>
                    <a:pt x="408" y="487"/>
                    <a:pt x="408" y="432"/>
                  </a:cubicBezTo>
                  <a:cubicBezTo>
                    <a:pt x="408" y="376"/>
                    <a:pt x="446" y="331"/>
                    <a:pt x="491" y="331"/>
                  </a:cubicBezTo>
                  <a:cubicBezTo>
                    <a:pt x="520" y="331"/>
                    <a:pt x="545" y="349"/>
                    <a:pt x="560" y="375"/>
                  </a:cubicBezTo>
                  <a:cubicBezTo>
                    <a:pt x="560" y="152"/>
                    <a:pt x="560" y="152"/>
                    <a:pt x="560" y="152"/>
                  </a:cubicBezTo>
                  <a:cubicBezTo>
                    <a:pt x="335" y="152"/>
                    <a:pt x="335" y="152"/>
                    <a:pt x="335" y="152"/>
                  </a:cubicBezTo>
                  <a:cubicBezTo>
                    <a:pt x="361" y="137"/>
                    <a:pt x="379" y="112"/>
                    <a:pt x="379" y="83"/>
                  </a:cubicBezTo>
                  <a:cubicBezTo>
                    <a:pt x="379" y="37"/>
                    <a:pt x="334" y="0"/>
                    <a:pt x="278" y="0"/>
                  </a:cubicBezTo>
                  <a:cubicBezTo>
                    <a:pt x="223" y="0"/>
                    <a:pt x="178" y="37"/>
                    <a:pt x="178" y="83"/>
                  </a:cubicBezTo>
                  <a:cubicBezTo>
                    <a:pt x="178" y="112"/>
                    <a:pt x="195" y="137"/>
                    <a:pt x="222" y="152"/>
                  </a:cubicBezTo>
                  <a:cubicBezTo>
                    <a:pt x="0" y="152"/>
                    <a:pt x="0" y="152"/>
                    <a:pt x="0" y="152"/>
                  </a:cubicBezTo>
                  <a:cubicBezTo>
                    <a:pt x="0" y="381"/>
                    <a:pt x="0" y="381"/>
                    <a:pt x="0" y="381"/>
                  </a:cubicBezTo>
                  <a:cubicBezTo>
                    <a:pt x="14" y="351"/>
                    <a:pt x="41" y="331"/>
                    <a:pt x="71" y="331"/>
                  </a:cubicBezTo>
                  <a:cubicBezTo>
                    <a:pt x="117" y="331"/>
                    <a:pt x="155" y="376"/>
                    <a:pt x="155" y="432"/>
                  </a:cubicBezTo>
                  <a:cubicBezTo>
                    <a:pt x="155" y="487"/>
                    <a:pt x="117" y="532"/>
                    <a:pt x="71" y="532"/>
                  </a:cubicBezTo>
                  <a:cubicBezTo>
                    <a:pt x="41" y="532"/>
                    <a:pt x="14" y="512"/>
                    <a:pt x="0" y="483"/>
                  </a:cubicBezTo>
                  <a:cubicBezTo>
                    <a:pt x="0" y="712"/>
                    <a:pt x="0" y="712"/>
                    <a:pt x="0" y="712"/>
                  </a:cubicBezTo>
                  <a:cubicBezTo>
                    <a:pt x="560" y="712"/>
                    <a:pt x="560" y="712"/>
                    <a:pt x="560" y="712"/>
                  </a:cubicBezTo>
                  <a:cubicBezTo>
                    <a:pt x="560" y="489"/>
                    <a:pt x="560" y="489"/>
                    <a:pt x="560" y="489"/>
                  </a:cubicBezTo>
                  <a:cubicBezTo>
                    <a:pt x="545" y="515"/>
                    <a:pt x="520" y="532"/>
                    <a:pt x="491" y="532"/>
                  </a:cubicBezTo>
                  <a:close/>
                </a:path>
              </a:pathLst>
            </a:custGeom>
            <a:solidFill>
              <a:srgbClr val="FF4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a:extLst>
                <a:ext uri="{FF2B5EF4-FFF2-40B4-BE49-F238E27FC236}">
                  <a16:creationId xmlns:a16="http://schemas.microsoft.com/office/drawing/2014/main" id="{86AF33DC-0AFF-EE47-B965-1830A97ACE5D}"/>
                </a:ext>
              </a:extLst>
            </p:cNvPr>
            <p:cNvSpPr>
              <a:spLocks/>
            </p:cNvSpPr>
            <p:nvPr userDrawn="1"/>
          </p:nvSpPr>
          <p:spPr bwMode="auto">
            <a:xfrm>
              <a:off x="6065838" y="3016250"/>
              <a:ext cx="2622550" cy="2151063"/>
            </a:xfrm>
            <a:custGeom>
              <a:avLst/>
              <a:gdLst>
                <a:gd name="T0" fmla="*/ 536 w 867"/>
                <a:gd name="T1" fmla="*/ 640 h 712"/>
                <a:gd name="T2" fmla="*/ 487 w 867"/>
                <a:gd name="T3" fmla="*/ 712 h 712"/>
                <a:gd name="T4" fmla="*/ 716 w 867"/>
                <a:gd name="T5" fmla="*/ 712 h 712"/>
                <a:gd name="T6" fmla="*/ 716 w 867"/>
                <a:gd name="T7" fmla="*/ 488 h 712"/>
                <a:gd name="T8" fmla="*/ 784 w 867"/>
                <a:gd name="T9" fmla="*/ 532 h 712"/>
                <a:gd name="T10" fmla="*/ 867 w 867"/>
                <a:gd name="T11" fmla="*/ 432 h 712"/>
                <a:gd name="T12" fmla="*/ 784 w 867"/>
                <a:gd name="T13" fmla="*/ 331 h 712"/>
                <a:gd name="T14" fmla="*/ 716 w 867"/>
                <a:gd name="T15" fmla="*/ 375 h 712"/>
                <a:gd name="T16" fmla="*/ 716 w 867"/>
                <a:gd name="T17" fmla="*/ 152 h 712"/>
                <a:gd name="T18" fmla="*/ 493 w 867"/>
                <a:gd name="T19" fmla="*/ 152 h 712"/>
                <a:gd name="T20" fmla="*/ 536 w 867"/>
                <a:gd name="T21" fmla="*/ 83 h 712"/>
                <a:gd name="T22" fmla="*/ 436 w 867"/>
                <a:gd name="T23" fmla="*/ 0 h 712"/>
                <a:gd name="T24" fmla="*/ 336 w 867"/>
                <a:gd name="T25" fmla="*/ 83 h 712"/>
                <a:gd name="T26" fmla="*/ 379 w 867"/>
                <a:gd name="T27" fmla="*/ 152 h 712"/>
                <a:gd name="T28" fmla="*/ 156 w 867"/>
                <a:gd name="T29" fmla="*/ 152 h 712"/>
                <a:gd name="T30" fmla="*/ 156 w 867"/>
                <a:gd name="T31" fmla="*/ 384 h 712"/>
                <a:gd name="T32" fmla="*/ 83 w 867"/>
                <a:gd name="T33" fmla="*/ 331 h 712"/>
                <a:gd name="T34" fmla="*/ 0 w 867"/>
                <a:gd name="T35" fmla="*/ 432 h 712"/>
                <a:gd name="T36" fmla="*/ 83 w 867"/>
                <a:gd name="T37" fmla="*/ 532 h 712"/>
                <a:gd name="T38" fmla="*/ 156 w 867"/>
                <a:gd name="T39" fmla="*/ 479 h 712"/>
                <a:gd name="T40" fmla="*/ 156 w 867"/>
                <a:gd name="T41" fmla="*/ 712 h 712"/>
                <a:gd name="T42" fmla="*/ 385 w 867"/>
                <a:gd name="T43" fmla="*/ 712 h 712"/>
                <a:gd name="T44" fmla="*/ 336 w 867"/>
                <a:gd name="T45" fmla="*/ 640 h 712"/>
                <a:gd name="T46" fmla="*/ 436 w 867"/>
                <a:gd name="T47" fmla="*/ 557 h 712"/>
                <a:gd name="T48" fmla="*/ 536 w 867"/>
                <a:gd name="T49" fmla="*/ 64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7" h="712">
                  <a:moveTo>
                    <a:pt x="536" y="640"/>
                  </a:moveTo>
                  <a:cubicBezTo>
                    <a:pt x="536" y="671"/>
                    <a:pt x="516" y="697"/>
                    <a:pt x="487" y="712"/>
                  </a:cubicBezTo>
                  <a:cubicBezTo>
                    <a:pt x="716" y="712"/>
                    <a:pt x="716" y="712"/>
                    <a:pt x="716" y="712"/>
                  </a:cubicBezTo>
                  <a:cubicBezTo>
                    <a:pt x="716" y="488"/>
                    <a:pt x="716" y="488"/>
                    <a:pt x="716" y="488"/>
                  </a:cubicBezTo>
                  <a:cubicBezTo>
                    <a:pt x="731" y="515"/>
                    <a:pt x="756" y="532"/>
                    <a:pt x="784" y="532"/>
                  </a:cubicBezTo>
                  <a:cubicBezTo>
                    <a:pt x="830" y="532"/>
                    <a:pt x="867" y="487"/>
                    <a:pt x="867" y="432"/>
                  </a:cubicBezTo>
                  <a:cubicBezTo>
                    <a:pt x="867" y="376"/>
                    <a:pt x="830" y="331"/>
                    <a:pt x="784" y="331"/>
                  </a:cubicBezTo>
                  <a:cubicBezTo>
                    <a:pt x="756" y="331"/>
                    <a:pt x="731" y="349"/>
                    <a:pt x="716" y="375"/>
                  </a:cubicBezTo>
                  <a:cubicBezTo>
                    <a:pt x="716" y="152"/>
                    <a:pt x="716" y="152"/>
                    <a:pt x="716" y="152"/>
                  </a:cubicBezTo>
                  <a:cubicBezTo>
                    <a:pt x="493" y="152"/>
                    <a:pt x="493" y="152"/>
                    <a:pt x="493" y="152"/>
                  </a:cubicBezTo>
                  <a:cubicBezTo>
                    <a:pt x="519" y="137"/>
                    <a:pt x="536" y="112"/>
                    <a:pt x="536" y="83"/>
                  </a:cubicBezTo>
                  <a:cubicBezTo>
                    <a:pt x="536" y="37"/>
                    <a:pt x="491" y="0"/>
                    <a:pt x="436" y="0"/>
                  </a:cubicBezTo>
                  <a:cubicBezTo>
                    <a:pt x="381" y="0"/>
                    <a:pt x="336" y="37"/>
                    <a:pt x="336" y="83"/>
                  </a:cubicBezTo>
                  <a:cubicBezTo>
                    <a:pt x="336" y="112"/>
                    <a:pt x="353" y="137"/>
                    <a:pt x="379" y="152"/>
                  </a:cubicBezTo>
                  <a:cubicBezTo>
                    <a:pt x="156" y="152"/>
                    <a:pt x="156" y="152"/>
                    <a:pt x="156" y="152"/>
                  </a:cubicBezTo>
                  <a:cubicBezTo>
                    <a:pt x="156" y="384"/>
                    <a:pt x="156" y="384"/>
                    <a:pt x="156" y="384"/>
                  </a:cubicBezTo>
                  <a:cubicBezTo>
                    <a:pt x="142" y="353"/>
                    <a:pt x="114" y="331"/>
                    <a:pt x="83" y="331"/>
                  </a:cubicBezTo>
                  <a:cubicBezTo>
                    <a:pt x="37" y="331"/>
                    <a:pt x="0" y="376"/>
                    <a:pt x="0" y="432"/>
                  </a:cubicBezTo>
                  <a:cubicBezTo>
                    <a:pt x="0" y="487"/>
                    <a:pt x="37" y="532"/>
                    <a:pt x="83" y="532"/>
                  </a:cubicBezTo>
                  <a:cubicBezTo>
                    <a:pt x="114" y="532"/>
                    <a:pt x="142" y="511"/>
                    <a:pt x="156" y="479"/>
                  </a:cubicBezTo>
                  <a:cubicBezTo>
                    <a:pt x="156" y="712"/>
                    <a:pt x="156" y="712"/>
                    <a:pt x="156" y="712"/>
                  </a:cubicBezTo>
                  <a:cubicBezTo>
                    <a:pt x="385" y="712"/>
                    <a:pt x="385" y="712"/>
                    <a:pt x="385" y="712"/>
                  </a:cubicBezTo>
                  <a:cubicBezTo>
                    <a:pt x="355" y="697"/>
                    <a:pt x="336" y="671"/>
                    <a:pt x="336" y="640"/>
                  </a:cubicBezTo>
                  <a:cubicBezTo>
                    <a:pt x="336" y="594"/>
                    <a:pt x="381" y="557"/>
                    <a:pt x="436" y="557"/>
                  </a:cubicBezTo>
                  <a:cubicBezTo>
                    <a:pt x="491" y="557"/>
                    <a:pt x="536" y="594"/>
                    <a:pt x="536" y="640"/>
                  </a:cubicBezTo>
                  <a:close/>
                </a:path>
              </a:pathLst>
            </a:custGeom>
            <a:solidFill>
              <a:srgbClr val="9B3E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905053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5ac33bf4-658d-4119-8818-0b2db48ac63d"/>
</p:tagLst>
</file>

<file path=ppt/tags/tag2.xml><?xml version="1.0" encoding="utf-8"?>
<p:tagLst xmlns:a="http://schemas.openxmlformats.org/drawingml/2006/main" xmlns:r="http://schemas.openxmlformats.org/officeDocument/2006/relationships" xmlns:p="http://schemas.openxmlformats.org/presentationml/2006/main">
  <p:tag name="ISLIDE.DIAGRAM" val="0fb470e5-1029-42ce-833c-e9373f9ba9bf"/>
</p:tagLst>
</file>

<file path=ppt/theme/theme1.xml><?xml version="1.0" encoding="utf-8"?>
<a:theme xmlns:a="http://schemas.openxmlformats.org/drawingml/2006/main" name="主题5">
  <a:themeElements>
    <a:clrScheme name="房利美">
      <a:dk1>
        <a:srgbClr val="000000"/>
      </a:dk1>
      <a:lt1>
        <a:srgbClr val="FFFFFF"/>
      </a:lt1>
      <a:dk2>
        <a:srgbClr val="778495"/>
      </a:dk2>
      <a:lt2>
        <a:srgbClr val="F0F0F0"/>
      </a:lt2>
      <a:accent1>
        <a:srgbClr val="EE7206"/>
      </a:accent1>
      <a:accent2>
        <a:srgbClr val="9B3E1B"/>
      </a:accent2>
      <a:accent3>
        <a:srgbClr val="F7A521"/>
      </a:accent3>
      <a:accent4>
        <a:srgbClr val="FF4300"/>
      </a:accent4>
      <a:accent5>
        <a:srgbClr val="CD5428"/>
      </a:accent5>
      <a:accent6>
        <a:srgbClr val="B46F00"/>
      </a:accent6>
      <a:hlink>
        <a:srgbClr val="0D4B90"/>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78495"/>
    </a:dk2>
    <a:lt2>
      <a:srgbClr val="F0F0F0"/>
    </a:lt2>
    <a:accent1>
      <a:srgbClr val="EE7206"/>
    </a:accent1>
    <a:accent2>
      <a:srgbClr val="9B3E1B"/>
    </a:accent2>
    <a:accent3>
      <a:srgbClr val="F7A521"/>
    </a:accent3>
    <a:accent4>
      <a:srgbClr val="FF4300"/>
    </a:accent4>
    <a:accent5>
      <a:srgbClr val="CD5428"/>
    </a:accent5>
    <a:accent6>
      <a:srgbClr val="B46F00"/>
    </a:accent6>
    <a:hlink>
      <a:srgbClr val="0D4B90"/>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78495"/>
    </a:dk2>
    <a:lt2>
      <a:srgbClr val="F0F0F0"/>
    </a:lt2>
    <a:accent1>
      <a:srgbClr val="EE7206"/>
    </a:accent1>
    <a:accent2>
      <a:srgbClr val="9B3E1B"/>
    </a:accent2>
    <a:accent3>
      <a:srgbClr val="F7A521"/>
    </a:accent3>
    <a:accent4>
      <a:srgbClr val="FF4300"/>
    </a:accent4>
    <a:accent5>
      <a:srgbClr val="CD5428"/>
    </a:accent5>
    <a:accent6>
      <a:srgbClr val="B46F00"/>
    </a:accent6>
    <a:hlink>
      <a:srgbClr val="0D4B90"/>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1315</TotalTime>
  <Words>4228</Words>
  <Application>Microsoft Macintosh PowerPoint</Application>
  <PresentationFormat>宽屏</PresentationFormat>
  <Paragraphs>443</Paragraphs>
  <Slides>57</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-apple-system</vt:lpstr>
      <vt:lpstr>宋体</vt:lpstr>
      <vt:lpstr>微软雅黑</vt:lpstr>
      <vt:lpstr>Amazon Ember</vt:lpstr>
      <vt:lpstr>Microsoft YaHei Light</vt:lpstr>
      <vt:lpstr>Arial</vt:lpstr>
      <vt:lpstr>Calibri</vt:lpstr>
      <vt:lpstr>Impact</vt:lpstr>
      <vt:lpstr>Wingdings</vt:lpstr>
      <vt:lpstr>主题5</vt:lpstr>
      <vt:lpstr>PowerPoint 演示文稿</vt:lpstr>
      <vt:lpstr>PowerPoint 演示文稿</vt:lpstr>
      <vt:lpstr>云计算</vt:lpstr>
      <vt:lpstr>1.1 什么是云计算</vt:lpstr>
      <vt:lpstr>1.2 云计算的优势</vt:lpstr>
      <vt:lpstr>1.3.1 云计算类型</vt:lpstr>
      <vt:lpstr>1.3.2 云部署类型</vt:lpstr>
      <vt:lpstr>1.4 AWS</vt:lpstr>
      <vt:lpstr>EC2</vt:lpstr>
      <vt:lpstr>2.1 什么是EC2</vt:lpstr>
      <vt:lpstr>2.2 EC2 – 0.选择区域</vt:lpstr>
      <vt:lpstr>2.2 EC2 - 0.选择区域</vt:lpstr>
      <vt:lpstr>2.2 EC2 – 1.选择AMI</vt:lpstr>
      <vt:lpstr>2.2 EC2 – 1.选择AMI</vt:lpstr>
      <vt:lpstr>2.2 EC2 – 1.选择AMI</vt:lpstr>
      <vt:lpstr>2.2 EC2 – 1.选择AMI</vt:lpstr>
      <vt:lpstr>2.2 EC2 – 2.选择实例类型</vt:lpstr>
      <vt:lpstr>2.2 EC2 – 2.选择实例类型</vt:lpstr>
      <vt:lpstr>2.2 EC2 – 3.配置实例</vt:lpstr>
      <vt:lpstr>2.2 EC2 – 4.添加存储</vt:lpstr>
      <vt:lpstr>2.2 EC2 – 4.添加存储</vt:lpstr>
      <vt:lpstr>2.2 EC2 – 4.添加存储</vt:lpstr>
      <vt:lpstr>2.2 EC2 – 4.添加存储</vt:lpstr>
      <vt:lpstr>2.2 EC2 – 5.添加标签</vt:lpstr>
      <vt:lpstr>2.2 EC2 – 6.配置安全组</vt:lpstr>
      <vt:lpstr>2.2 EC2 – 6.配置安全组</vt:lpstr>
      <vt:lpstr>2.2 EC2 – 7.审核/密钥对</vt:lpstr>
      <vt:lpstr>2.2 EC2 – 7.审核/密钥对</vt:lpstr>
      <vt:lpstr>2.2 EC2 – 8.创建实例</vt:lpstr>
      <vt:lpstr>2.2 EC2 – 8.创建实例</vt:lpstr>
      <vt:lpstr>2.2 EC2 – 8.创建实例</vt:lpstr>
      <vt:lpstr>VPC</vt:lpstr>
      <vt:lpstr>3.1 – 0.什么是VPC </vt:lpstr>
      <vt:lpstr>3.2 – 1.公有子网和私有子网</vt:lpstr>
      <vt:lpstr>3.2 – 2. Internet Gateway/NAT </vt:lpstr>
      <vt:lpstr>3.2 – 3.弹性IP </vt:lpstr>
      <vt:lpstr>3.2 – 3.弹性IP </vt:lpstr>
      <vt:lpstr>3.2 – 4.Example  </vt:lpstr>
      <vt:lpstr>3.2 – 4.Example </vt:lpstr>
      <vt:lpstr>3.2 – 4.Example </vt:lpstr>
      <vt:lpstr>3.4 最佳网络实践</vt:lpstr>
      <vt:lpstr>DEMO</vt:lpstr>
      <vt:lpstr>4 DEMO   EC2服务</vt:lpstr>
      <vt:lpstr>4 DEMO  启动实例</vt:lpstr>
      <vt:lpstr>4 DEMO 启动实例</vt:lpstr>
      <vt:lpstr>4 DEMO  选择AMI</vt:lpstr>
      <vt:lpstr>4 DEMO   启动实例</vt:lpstr>
      <vt:lpstr>4 DEMO   选择实例类型</vt:lpstr>
      <vt:lpstr>4 DEMO   标签</vt:lpstr>
      <vt:lpstr>4 DEMO   安全组</vt:lpstr>
      <vt:lpstr>4 DEMO   启动实例</vt:lpstr>
      <vt:lpstr>4 DEMO   密钥对</vt:lpstr>
      <vt:lpstr>4 DEMO   连接实例</vt:lpstr>
      <vt:lpstr>4 DEMO   连接实例</vt:lpstr>
      <vt:lpstr>4 DEMO   部署</vt:lpstr>
      <vt:lpstr>4 DEMO   创建AMI</vt:lpstr>
      <vt:lpstr>Thanks </vt:lpstr>
    </vt:vector>
  </TitlesOfParts>
  <Manager>iSlide</Manager>
  <Company>iSlide</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Microsoft Office 用户</cp:lastModifiedBy>
  <cp:revision>116</cp:revision>
  <cp:lastPrinted>2018-04-24T16:00:00Z</cp:lastPrinted>
  <dcterms:created xsi:type="dcterms:W3CDTF">2018-04-24T16:00:00Z</dcterms:created>
  <dcterms:modified xsi:type="dcterms:W3CDTF">2018-11-25T15:48:23Z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